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9"/>
  </p:notesMasterIdLst>
  <p:handoutMasterIdLst>
    <p:handoutMasterId r:id="rId40"/>
  </p:handoutMasterIdLst>
  <p:sldIdLst>
    <p:sldId id="256" r:id="rId2"/>
    <p:sldId id="279" r:id="rId3"/>
    <p:sldId id="286" r:id="rId4"/>
    <p:sldId id="342" r:id="rId5"/>
    <p:sldId id="315" r:id="rId6"/>
    <p:sldId id="323" r:id="rId7"/>
    <p:sldId id="316" r:id="rId8"/>
    <p:sldId id="317" r:id="rId9"/>
    <p:sldId id="324" r:id="rId10"/>
    <p:sldId id="335" r:id="rId11"/>
    <p:sldId id="337" r:id="rId12"/>
    <p:sldId id="338" r:id="rId13"/>
    <p:sldId id="326" r:id="rId14"/>
    <p:sldId id="327" r:id="rId15"/>
    <p:sldId id="343" r:id="rId16"/>
    <p:sldId id="334" r:id="rId17"/>
    <p:sldId id="340" r:id="rId18"/>
    <p:sldId id="328" r:id="rId19"/>
    <p:sldId id="329" r:id="rId20"/>
    <p:sldId id="339" r:id="rId21"/>
    <p:sldId id="332" r:id="rId22"/>
    <p:sldId id="345" r:id="rId23"/>
    <p:sldId id="318" r:id="rId24"/>
    <p:sldId id="357" r:id="rId25"/>
    <p:sldId id="336" r:id="rId26"/>
    <p:sldId id="358" r:id="rId27"/>
    <p:sldId id="346" r:id="rId28"/>
    <p:sldId id="347" r:id="rId29"/>
    <p:sldId id="348" r:id="rId30"/>
    <p:sldId id="349" r:id="rId31"/>
    <p:sldId id="350" r:id="rId32"/>
    <p:sldId id="351" r:id="rId33"/>
    <p:sldId id="352" r:id="rId34"/>
    <p:sldId id="353" r:id="rId35"/>
    <p:sldId id="354" r:id="rId36"/>
    <p:sldId id="355" r:id="rId37"/>
    <p:sldId id="356"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86364" autoAdjust="0"/>
  </p:normalViewPr>
  <p:slideViewPr>
    <p:cSldViewPr>
      <p:cViewPr varScale="1">
        <p:scale>
          <a:sx n="79" d="100"/>
          <a:sy n="79" d="100"/>
        </p:scale>
        <p:origin x="546" y="54"/>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pPr/>
              <a:t>28-Jul-18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p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pPr/>
              <a:t>28-Jul-18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p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3266150-FA26-45B5-BF0B-186B42A09DC9}" type="slidenum">
              <a:rPr lang="en-IN" smtClean="0"/>
              <a:pPr/>
              <a:t>1</a:t>
            </a:fld>
            <a:endParaRPr lang="en-IN"/>
          </a:p>
        </p:txBody>
      </p:sp>
    </p:spTree>
    <p:extLst>
      <p:ext uri="{BB962C8B-B14F-4D97-AF65-F5344CB8AC3E}">
        <p14:creationId xmlns:p14="http://schemas.microsoft.com/office/powerpoint/2010/main" val="215633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266150-FA26-45B5-BF0B-186B42A09DC9}" type="slidenum">
              <a:rPr lang="en-US" smtClean="0"/>
              <a:pPr/>
              <a:t>3</a:t>
            </a:fld>
            <a:endParaRPr lang="en-US"/>
          </a:p>
        </p:txBody>
      </p:sp>
    </p:spTree>
    <p:extLst>
      <p:ext uri="{BB962C8B-B14F-4D97-AF65-F5344CB8AC3E}">
        <p14:creationId xmlns:p14="http://schemas.microsoft.com/office/powerpoint/2010/main" val="367113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266150-FA26-45B5-BF0B-186B42A09DC9}" type="slidenum">
              <a:rPr lang="en-US" smtClean="0"/>
              <a:pPr/>
              <a:t>8</a:t>
            </a:fld>
            <a:endParaRPr lang="en-US"/>
          </a:p>
        </p:txBody>
      </p:sp>
    </p:spTree>
    <p:extLst>
      <p:ext uri="{BB962C8B-B14F-4D97-AF65-F5344CB8AC3E}">
        <p14:creationId xmlns:p14="http://schemas.microsoft.com/office/powerpoint/2010/main" val="297895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266150-FA26-45B5-BF0B-186B42A09DC9}" type="slidenum">
              <a:rPr lang="en-US" smtClean="0"/>
              <a:pPr/>
              <a:t>9</a:t>
            </a:fld>
            <a:endParaRPr lang="en-US"/>
          </a:p>
        </p:txBody>
      </p:sp>
    </p:spTree>
    <p:extLst>
      <p:ext uri="{BB962C8B-B14F-4D97-AF65-F5344CB8AC3E}">
        <p14:creationId xmlns:p14="http://schemas.microsoft.com/office/powerpoint/2010/main" val="1951276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4" name="Date Placeholder 3"/>
          <p:cNvSpPr>
            <a:spLocks noGrp="1"/>
          </p:cNvSpPr>
          <p:nvPr>
            <p:ph type="dt" sz="half" idx="10"/>
          </p:nvPr>
        </p:nvSpPr>
        <p:spPr/>
        <p:txBody>
          <a:bodyPr/>
          <a:lstStyle/>
          <a:p>
            <a:fld id="{26D9F06F-6861-4AE3-91E3-20F0982253C5}" type="datetime1">
              <a:rPr lang="en-US" smtClean="0"/>
              <a:pPr/>
              <a:t>28-Jul-18</a:t>
            </a:fld>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4" name="Date Placeholder 3"/>
          <p:cNvSpPr>
            <a:spLocks noGrp="1"/>
          </p:cNvSpPr>
          <p:nvPr>
            <p:ph type="dt" sz="half" idx="10"/>
          </p:nvPr>
        </p:nvSpPr>
        <p:spPr/>
        <p:txBody>
          <a:bodyPr/>
          <a:lstStyle/>
          <a:p>
            <a:fld id="{933D510B-789B-409F-ABBC-7748FEA03E6B}" type="datetime1">
              <a:rPr lang="en-US" smtClean="0"/>
              <a:pPr/>
              <a:t>28-Jul-18</a:t>
            </a:fld>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4" name="Date Placeholder 3"/>
          <p:cNvSpPr>
            <a:spLocks noGrp="1"/>
          </p:cNvSpPr>
          <p:nvPr>
            <p:ph type="dt" sz="half" idx="10"/>
          </p:nvPr>
        </p:nvSpPr>
        <p:spPr/>
        <p:txBody>
          <a:bodyPr/>
          <a:lstStyle/>
          <a:p>
            <a:fld id="{4DA2442B-8134-4135-A1FC-EFB12062FD19}" type="datetime1">
              <a:rPr lang="en-US" smtClean="0"/>
              <a:pPr/>
              <a:t>28-Jul-18</a:t>
            </a:fld>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162" y="609600"/>
            <a:ext cx="10360501"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162" y="1981200"/>
            <a:ext cx="507867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5986" y="1981200"/>
            <a:ext cx="5078677"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0B549D9A-0820-4A6B-B0FD-AFF9F2CBDA6C}" type="datetime1">
              <a:rPr lang="en-US" smtClean="0"/>
              <a:pPr>
                <a:defRPr/>
              </a:pPr>
              <a:t>28-Jul-18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IN" smtClean="0"/>
              <a:t>Insect pest mgmt. in perennial crops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619192-A6FA-4FEB-896D-88040DB487DB}" type="slidenum">
              <a:rPr lang="en-US"/>
              <a:pPr>
                <a:defRPr/>
              </a:pPr>
              <a:t>‹#›</a:t>
            </a:fld>
            <a:endParaRPr lang="en-US"/>
          </a:p>
        </p:txBody>
      </p:sp>
    </p:spTree>
    <p:extLst>
      <p:ext uri="{BB962C8B-B14F-4D97-AF65-F5344CB8AC3E}">
        <p14:creationId xmlns:p14="http://schemas.microsoft.com/office/powerpoint/2010/main" val="365848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4" name="Date Placeholder 3"/>
          <p:cNvSpPr>
            <a:spLocks noGrp="1"/>
          </p:cNvSpPr>
          <p:nvPr>
            <p:ph type="dt" sz="half" idx="10"/>
          </p:nvPr>
        </p:nvSpPr>
        <p:spPr/>
        <p:txBody>
          <a:bodyPr/>
          <a:lstStyle/>
          <a:p>
            <a:fld id="{3910912B-4701-4086-8A50-D6A4D1F38492}" type="datetime1">
              <a:rPr lang="en-US" smtClean="0"/>
              <a:pPr/>
              <a:t>28-Jul-18</a:t>
            </a:fld>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4" name="Date Placeholder 3"/>
          <p:cNvSpPr>
            <a:spLocks noGrp="1"/>
          </p:cNvSpPr>
          <p:nvPr>
            <p:ph type="dt" sz="half" idx="10"/>
          </p:nvPr>
        </p:nvSpPr>
        <p:spPr/>
        <p:txBody>
          <a:bodyPr/>
          <a:lstStyle/>
          <a:p>
            <a:fld id="{636B1D01-7FB0-4E91-AAAF-E71451B9F014}" type="datetime1">
              <a:rPr lang="en-US" smtClean="0"/>
              <a:pPr/>
              <a:t>28-Jul-18</a:t>
            </a:fld>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0AC4DA2B-630D-443B-A9B9-59B1C1A3FF27}" type="datetime1">
              <a:rPr lang="en-US" smtClean="0"/>
              <a:pPr/>
              <a:t>28-Jul-18</a:t>
            </a:fld>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IN" smtClean="0"/>
              <a:t>IPM IN LEGUME CROPS</a:t>
            </a:r>
            <a:endParaRPr lang="en-US" dirty="0"/>
          </a:p>
        </p:txBody>
      </p:sp>
      <p:sp>
        <p:nvSpPr>
          <p:cNvPr id="7" name="Date Placeholder 6"/>
          <p:cNvSpPr>
            <a:spLocks noGrp="1"/>
          </p:cNvSpPr>
          <p:nvPr>
            <p:ph type="dt" sz="half" idx="10"/>
          </p:nvPr>
        </p:nvSpPr>
        <p:spPr/>
        <p:txBody>
          <a:bodyPr/>
          <a:lstStyle/>
          <a:p>
            <a:fld id="{D131EF47-6A28-4243-8B4E-4457983CB2A0}" type="datetime1">
              <a:rPr lang="en-US" smtClean="0"/>
              <a:pPr/>
              <a:t>28-Jul-18</a:t>
            </a:fld>
            <a:endParaRPr/>
          </a:p>
        </p:txBody>
      </p:sp>
      <p:sp>
        <p:nvSpPr>
          <p:cNvPr id="9" name="Slide Number Placeholder 8"/>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3" name="Date Placeholder 2"/>
          <p:cNvSpPr>
            <a:spLocks noGrp="1"/>
          </p:cNvSpPr>
          <p:nvPr>
            <p:ph type="dt" sz="half" idx="10"/>
          </p:nvPr>
        </p:nvSpPr>
        <p:spPr/>
        <p:txBody>
          <a:bodyPr/>
          <a:lstStyle/>
          <a:p>
            <a:fld id="{20D6B97D-1C07-4E6D-A074-E2C62F9F3835}" type="datetime1">
              <a:rPr lang="en-US" smtClean="0"/>
              <a:pPr/>
              <a:t>28-Jul-18</a:t>
            </a:fld>
            <a:endParaRPr/>
          </a:p>
        </p:txBody>
      </p:sp>
      <p:sp>
        <p:nvSpPr>
          <p:cNvPr id="5" name="Slide Number Placeholder 4"/>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p:txBody>
          <a:bodyPr/>
          <a:lstStyle/>
          <a:p>
            <a:r>
              <a:rPr lang="en-IN" smtClean="0"/>
              <a:t>IPM IN LEGUME CROPS</a:t>
            </a:r>
            <a:endParaRPr lang="en-US" dirty="0"/>
          </a:p>
        </p:txBody>
      </p:sp>
      <p:sp>
        <p:nvSpPr>
          <p:cNvPr id="2" name="Date Placeholder 1"/>
          <p:cNvSpPr>
            <a:spLocks noGrp="1"/>
          </p:cNvSpPr>
          <p:nvPr>
            <p:ph type="dt" sz="half" idx="10"/>
          </p:nvPr>
        </p:nvSpPr>
        <p:spPr/>
        <p:txBody>
          <a:bodyPr/>
          <a:lstStyle/>
          <a:p>
            <a:fld id="{07C6250D-796A-48D7-B3DE-550FFE88488F}" type="datetime1">
              <a:rPr lang="en-US" smtClean="0"/>
              <a:pPr/>
              <a:t>28-Jul-18</a:t>
            </a:fld>
            <a:endParaRPr/>
          </a:p>
        </p:txBody>
      </p:sp>
      <p:sp>
        <p:nvSpPr>
          <p:cNvPr id="4" name="Slide Number Placeholder 3"/>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B1994653-6F69-422D-8785-2D9514C6790A}" type="datetime1">
              <a:rPr lang="en-US" smtClean="0"/>
              <a:pPr/>
              <a:t>28-Jul-18</a:t>
            </a:fld>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C92DF755-4169-4EE3-A725-FA82748DCFA7}" type="datetime1">
              <a:rPr lang="en-US" smtClean="0"/>
              <a:pPr/>
              <a:t>28-Jul-18</a:t>
            </a:fld>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4">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IN" smtClean="0"/>
              <a:t>IPM IN LEGUME CROPS</a:t>
            </a:r>
            <a:endParaRPr lang="en-US"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33EAE33B-9A87-4DAC-AD80-4F67A38FFF73}" type="datetime1">
              <a:rPr lang="en-US" smtClean="0"/>
              <a:pPr/>
              <a:t>28-Jul-18</a:t>
            </a:fld>
            <a:endParaRPr lang="en-US"/>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file:///C:\Documents%20and%20Settings\Administrator\Desktop\New%20Folder\ccc\information\Integrated%20Pest%20Management_files\Attracting%20beneficial%20insects_files\g00013_06.jpg" TargetMode="External"/><Relationship Id="rId5" Type="http://schemas.openxmlformats.org/officeDocument/2006/relationships/image" Target="../media/image41.jpeg"/><Relationship Id="rId4" Type="http://schemas.openxmlformats.org/officeDocument/2006/relationships/image" Target="../media/image40.w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071546"/>
            <a:ext cx="9144000" cy="1785950"/>
          </a:xfrm>
        </p:spPr>
        <p:txBody>
          <a:bodyPr>
            <a:normAutofit/>
          </a:bodyPr>
          <a:lstStyle/>
          <a:p>
            <a:r>
              <a:rPr lang="en-IN" sz="2800" dirty="0" smtClean="0"/>
              <a:t> </a:t>
            </a:r>
            <a:r>
              <a:rPr lang="en-IN" sz="6600" dirty="0" smtClean="0">
                <a:solidFill>
                  <a:schemeClr val="accent4">
                    <a:lumMod val="50000"/>
                  </a:schemeClr>
                </a:solidFill>
              </a:rPr>
              <a:t>Insect Pest Management in Legume crops</a:t>
            </a:r>
            <a:endParaRPr lang="en-US" sz="6600" dirty="0">
              <a:solidFill>
                <a:schemeClr val="accent4">
                  <a:lumMod val="50000"/>
                </a:schemeClr>
              </a:solidFill>
            </a:endParaRPr>
          </a:p>
        </p:txBody>
      </p:sp>
      <p:sp>
        <p:nvSpPr>
          <p:cNvPr id="3" name="Subtitle 2"/>
          <p:cNvSpPr>
            <a:spLocks noGrp="1"/>
          </p:cNvSpPr>
          <p:nvPr>
            <p:ph type="subTitle" idx="1"/>
          </p:nvPr>
        </p:nvSpPr>
        <p:spPr>
          <a:xfrm>
            <a:off x="1522413" y="5029200"/>
            <a:ext cx="8229600" cy="776064"/>
          </a:xfrm>
        </p:spPr>
        <p:txBody>
          <a:bodyPr/>
          <a:lstStyle/>
          <a:p>
            <a:r>
              <a:rPr lang="en-IN" b="1" dirty="0" err="1" smtClean="0"/>
              <a:t>Nisha</a:t>
            </a:r>
            <a:r>
              <a:rPr lang="en-IN" b="1" dirty="0" smtClean="0"/>
              <a:t> Patel</a:t>
            </a:r>
            <a:r>
              <a:rPr lang="en-IN" dirty="0" smtClean="0"/>
              <a:t/>
            </a:r>
            <a:br>
              <a:rPr lang="en-IN" dirty="0" smtClean="0"/>
            </a:br>
            <a:r>
              <a:rPr lang="en-IN" b="1" dirty="0" smtClean="0"/>
              <a:t>Central Arid Zone Research Institute, </a:t>
            </a:r>
            <a:r>
              <a:rPr lang="en-IN" b="1" dirty="0" smtClean="0"/>
              <a:t>Jodhpur</a:t>
            </a:r>
            <a:endParaRPr lang="en-IN"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692" t="7951"/>
          <a:stretch/>
        </p:blipFill>
        <p:spPr>
          <a:xfrm>
            <a:off x="8614692" y="3212976"/>
            <a:ext cx="3218254" cy="2763033"/>
          </a:xfrm>
          <a:prstGeom prst="rect">
            <a:avLst/>
          </a:prstGeom>
        </p:spPr>
      </p:pic>
      <p:sp>
        <p:nvSpPr>
          <p:cNvPr id="6" name="Subtitle 2"/>
          <p:cNvSpPr txBox="1">
            <a:spLocks/>
          </p:cNvSpPr>
          <p:nvPr/>
        </p:nvSpPr>
        <p:spPr>
          <a:xfrm>
            <a:off x="0" y="6380673"/>
            <a:ext cx="8229600" cy="47732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0"/>
              </a:spcBef>
              <a:buSzPct val="110000"/>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600"/>
              </a:spcBef>
              <a:buSzPct val="11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SzPct val="11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SzPct val="110000"/>
              <a:buFont typeface="Arial" pitchFamily="34" charset="0"/>
              <a:buNone/>
              <a:defRPr sz="1600" kern="1200">
                <a:solidFill>
                  <a:schemeClr val="tx1">
                    <a:tint val="75000"/>
                  </a:schemeClr>
                </a:solidFill>
                <a:latin typeface="+mn-lt"/>
                <a:ea typeface="+mn-ea"/>
                <a:cs typeface="+mn-cs"/>
              </a:defRPr>
            </a:lvl9pPr>
          </a:lstStyle>
          <a:p>
            <a:r>
              <a:rPr lang="en-IN" dirty="0" smtClean="0"/>
              <a:t>Presented during Group meeting organized by ICAR-ATARI, Jodhpur for 26-27 July 2018-19</a:t>
            </a:r>
            <a:endParaRPr lang="en-IN" dirty="0" smtClean="0"/>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CUTWORM</a:t>
            </a:r>
            <a:endParaRPr lang="en-US" dirty="0"/>
          </a:p>
        </p:txBody>
      </p:sp>
      <p:pic>
        <p:nvPicPr>
          <p:cNvPr id="7" name="Content Placeholder 6"/>
          <p:cNvPicPr>
            <a:picLocks noGrp="1" noChangeAspect="1"/>
          </p:cNvPicPr>
          <p:nvPr>
            <p:ph idx="1"/>
          </p:nvPr>
        </p:nvPicPr>
        <p:blipFill>
          <a:blip r:embed="rId2"/>
          <a:stretch>
            <a:fillRect/>
          </a:stretch>
        </p:blipFill>
        <p:spPr>
          <a:xfrm>
            <a:off x="9607550" y="-10256"/>
            <a:ext cx="2581275" cy="1771650"/>
          </a:xfrm>
          <a:prstGeom prst="rect">
            <a:avLst/>
          </a:prstGeom>
        </p:spPr>
      </p:pic>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10</a:t>
            </a:fld>
            <a:endParaRPr lang="en-US"/>
          </a:p>
        </p:txBody>
      </p:sp>
      <p:sp>
        <p:nvSpPr>
          <p:cNvPr id="10" name="Rectangle 9"/>
          <p:cNvSpPr/>
          <p:nvPr/>
        </p:nvSpPr>
        <p:spPr>
          <a:xfrm>
            <a:off x="261764" y="2136339"/>
            <a:ext cx="11377264" cy="3970318"/>
          </a:xfrm>
          <a:prstGeom prst="rect">
            <a:avLst/>
          </a:prstGeom>
        </p:spPr>
        <p:txBody>
          <a:bodyPr wrap="square">
            <a:spAutoFit/>
          </a:bodyPr>
          <a:lstStyle/>
          <a:p>
            <a:r>
              <a:rPr lang="en-US" sz="2800" dirty="0" smtClean="0"/>
              <a:t>Lifecycle   </a:t>
            </a:r>
            <a:r>
              <a:rPr lang="en-US" sz="2800" dirty="0"/>
              <a:t>Eggs are preferentially deposited on low plants or dead plant material in damp areas of untilled fields. </a:t>
            </a:r>
            <a:endParaRPr lang="en-US" sz="2800" dirty="0" smtClean="0"/>
          </a:p>
          <a:p>
            <a:r>
              <a:rPr lang="en-US" sz="2800" dirty="0" smtClean="0"/>
              <a:t>After </a:t>
            </a:r>
            <a:r>
              <a:rPr lang="en-US" sz="2800" dirty="0"/>
              <a:t>3-6 days, the larvae hatch. During the first two instars, they feed on leaves; older larvae hide in cracks or under lumps of soil, where they construct small tunnels or burrows down to depths of 3-10 cm only coming out for feeding after dark. </a:t>
            </a:r>
            <a:endParaRPr lang="en-US" sz="2800" dirty="0" smtClean="0"/>
          </a:p>
          <a:p>
            <a:r>
              <a:rPr lang="en-US" sz="2800" dirty="0" smtClean="0"/>
              <a:t>Six </a:t>
            </a:r>
            <a:r>
              <a:rPr lang="en-US" sz="2800" dirty="0"/>
              <a:t>(occasionally seven) instars develop during a 25-35 day period; the pupal stage lasts another 12-15 days. </a:t>
            </a:r>
          </a:p>
          <a:p>
            <a:r>
              <a:rPr lang="en-US" sz="2800" dirty="0"/>
              <a:t>Several generations per year are possible</a:t>
            </a:r>
          </a:p>
        </p:txBody>
      </p:sp>
    </p:spTree>
    <p:extLst>
      <p:ext uri="{BB962C8B-B14F-4D97-AF65-F5344CB8AC3E}">
        <p14:creationId xmlns:p14="http://schemas.microsoft.com/office/powerpoint/2010/main" val="353617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DEFOLIATORS</a:t>
            </a:r>
            <a:endParaRPr lang="en-US" sz="4000" b="1" dirty="0"/>
          </a:p>
        </p:txBody>
      </p:sp>
      <p:sp>
        <p:nvSpPr>
          <p:cNvPr id="3" name="Content Placeholder 2"/>
          <p:cNvSpPr>
            <a:spLocks noGrp="1"/>
          </p:cNvSpPr>
          <p:nvPr>
            <p:ph idx="1"/>
          </p:nvPr>
        </p:nvSpPr>
        <p:spPr>
          <a:xfrm>
            <a:off x="477788" y="1905000"/>
            <a:ext cx="10188625" cy="4267200"/>
          </a:xfrm>
        </p:spPr>
        <p:txBody>
          <a:bodyPr>
            <a:normAutofit/>
          </a:bodyPr>
          <a:lstStyle/>
          <a:p>
            <a:pPr algn="ctr"/>
            <a:r>
              <a:rPr lang="en-US" sz="4000" dirty="0" err="1" smtClean="0"/>
              <a:t>Catterpillars</a:t>
            </a:r>
            <a:endParaRPr lang="en-US" sz="4000" dirty="0" smtClean="0"/>
          </a:p>
          <a:p>
            <a:pPr algn="ctr"/>
            <a:r>
              <a:rPr lang="en-US" sz="4000" dirty="0" smtClean="0"/>
              <a:t>Grasshoppers </a:t>
            </a:r>
          </a:p>
          <a:p>
            <a:pPr algn="ctr"/>
            <a:r>
              <a:rPr lang="en-US" sz="4000" dirty="0" smtClean="0"/>
              <a:t>Grey weevils</a:t>
            </a:r>
            <a:endParaRPr lang="en-US" sz="4000"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11</a:t>
            </a:fld>
            <a:endParaRPr lang="en-US"/>
          </a:p>
        </p:txBody>
      </p:sp>
    </p:spTree>
    <p:extLst>
      <p:ext uri="{BB962C8B-B14F-4D97-AF65-F5344CB8AC3E}">
        <p14:creationId xmlns:p14="http://schemas.microsoft.com/office/powerpoint/2010/main" val="6030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Grey weevil</a:t>
            </a:r>
            <a:r>
              <a:rPr lang="en-US" dirty="0"/>
              <a:t/>
            </a:r>
            <a:br>
              <a:rPr lang="en-US" dirty="0"/>
            </a:br>
            <a:endParaRPr lang="en-US" dirty="0"/>
          </a:p>
        </p:txBody>
      </p:sp>
      <p:sp>
        <p:nvSpPr>
          <p:cNvPr id="3" name="Content Placeholder 2"/>
          <p:cNvSpPr>
            <a:spLocks noGrp="1"/>
          </p:cNvSpPr>
          <p:nvPr>
            <p:ph idx="1"/>
          </p:nvPr>
        </p:nvSpPr>
        <p:spPr>
          <a:xfrm>
            <a:off x="261765" y="1905000"/>
            <a:ext cx="10297144" cy="4267200"/>
          </a:xfrm>
        </p:spPr>
        <p:txBody>
          <a:bodyPr>
            <a:normAutofit fontScale="85000" lnSpcReduction="20000"/>
          </a:bodyPr>
          <a:lstStyle/>
          <a:p>
            <a:r>
              <a:rPr lang="en-US" sz="4000" dirty="0" smtClean="0"/>
              <a:t>Adult weevils are 8mm </a:t>
            </a:r>
            <a:r>
              <a:rPr lang="en-US" sz="4000" dirty="0"/>
              <a:t>long, greyish-brown in </a:t>
            </a:r>
            <a:r>
              <a:rPr lang="en-US" sz="4000" dirty="0" err="1"/>
              <a:t>colour</a:t>
            </a:r>
            <a:r>
              <a:rPr lang="en-US" sz="4000" dirty="0"/>
              <a:t> </a:t>
            </a:r>
            <a:endParaRPr lang="en-US" sz="4000" dirty="0" smtClean="0"/>
          </a:p>
          <a:p>
            <a:pPr marL="0" indent="0">
              <a:buNone/>
            </a:pPr>
            <a:r>
              <a:rPr lang="en-US" sz="4000" dirty="0" smtClean="0"/>
              <a:t>and </a:t>
            </a:r>
            <a:r>
              <a:rPr lang="en-US" sz="4000" dirty="0"/>
              <a:t>have </a:t>
            </a:r>
            <a:r>
              <a:rPr lang="en-US" sz="4000" dirty="0" smtClean="0"/>
              <a:t>a have </a:t>
            </a:r>
            <a:r>
              <a:rPr lang="en-US" sz="4000" dirty="0"/>
              <a:t>a prominent </a:t>
            </a:r>
            <a:r>
              <a:rPr lang="en-US" sz="4000" dirty="0" smtClean="0"/>
              <a:t>snout. </a:t>
            </a:r>
          </a:p>
          <a:p>
            <a:r>
              <a:rPr lang="en-US" sz="4000" dirty="0" smtClean="0"/>
              <a:t>Adults  feed on leaves of most </a:t>
            </a:r>
            <a:r>
              <a:rPr lang="en-US" sz="4000" dirty="0" err="1" smtClean="0"/>
              <a:t>kharif</a:t>
            </a:r>
            <a:r>
              <a:rPr lang="en-US" sz="4000" dirty="0" smtClean="0"/>
              <a:t> crops  </a:t>
            </a:r>
          </a:p>
          <a:p>
            <a:r>
              <a:rPr lang="en-US" sz="4000" dirty="0" smtClean="0"/>
              <a:t>Larva </a:t>
            </a:r>
            <a:r>
              <a:rPr lang="en-US" sz="4000" dirty="0"/>
              <a:t>feeds on the secondary roots </a:t>
            </a:r>
            <a:endParaRPr lang="en-US" sz="4000" dirty="0" smtClean="0"/>
          </a:p>
          <a:p>
            <a:r>
              <a:rPr lang="en-US" sz="4000" dirty="0" smtClean="0"/>
              <a:t>Spray </a:t>
            </a:r>
          </a:p>
          <a:p>
            <a:pPr marL="0" indent="0">
              <a:buNone/>
            </a:pPr>
            <a:r>
              <a:rPr lang="en-US" sz="4000" dirty="0" smtClean="0"/>
              <a:t>Quinalphos </a:t>
            </a:r>
            <a:r>
              <a:rPr lang="en-US" sz="4000" dirty="0"/>
              <a:t>25 EC 1 </a:t>
            </a:r>
            <a:r>
              <a:rPr lang="en-US" sz="4000" dirty="0" smtClean="0"/>
              <a:t> l/ha</a:t>
            </a:r>
            <a:endParaRPr lang="en-US" sz="4000" dirty="0"/>
          </a:p>
          <a:p>
            <a:pPr marL="0" indent="0">
              <a:buNone/>
            </a:pPr>
            <a:r>
              <a:rPr lang="en-US" sz="4000" dirty="0" err="1"/>
              <a:t>Carbaryl</a:t>
            </a:r>
            <a:r>
              <a:rPr lang="en-US" sz="4000" dirty="0"/>
              <a:t> 50 </a:t>
            </a:r>
            <a:r>
              <a:rPr lang="en-US" sz="4000" dirty="0" smtClean="0"/>
              <a:t>WP   </a:t>
            </a:r>
            <a:r>
              <a:rPr lang="en-US" sz="4000" dirty="0"/>
              <a:t>1 kg/ha</a:t>
            </a:r>
          </a:p>
          <a:p>
            <a:endParaRPr lang="en-US" sz="4000"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12</a:t>
            </a:fld>
            <a:endParaRPr lang="en-US"/>
          </a:p>
        </p:txBody>
      </p:sp>
      <p:pic>
        <p:nvPicPr>
          <p:cNvPr id="7" name="Picture 6"/>
          <p:cNvPicPr>
            <a:picLocks noChangeAspect="1"/>
          </p:cNvPicPr>
          <p:nvPr/>
        </p:nvPicPr>
        <p:blipFill>
          <a:blip r:embed="rId2"/>
          <a:stretch>
            <a:fillRect/>
          </a:stretch>
        </p:blipFill>
        <p:spPr>
          <a:xfrm>
            <a:off x="8182644" y="2492896"/>
            <a:ext cx="3672408" cy="3856867"/>
          </a:xfrm>
          <a:prstGeom prst="rect">
            <a:avLst/>
          </a:prstGeom>
        </p:spPr>
      </p:pic>
    </p:spTree>
    <p:extLst>
      <p:ext uri="{BB962C8B-B14F-4D97-AF65-F5344CB8AC3E}">
        <p14:creationId xmlns:p14="http://schemas.microsoft.com/office/powerpoint/2010/main" val="1431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Heliothis</a:t>
            </a:r>
            <a:r>
              <a:rPr lang="en-US" dirty="0" smtClean="0"/>
              <a:t> </a:t>
            </a:r>
            <a:r>
              <a:rPr lang="en-US" dirty="0" err="1" smtClean="0"/>
              <a:t>armigera</a:t>
            </a:r>
            <a:r>
              <a:rPr lang="en-US" dirty="0" smtClean="0"/>
              <a:t/>
            </a:r>
            <a:br>
              <a:rPr lang="en-US" dirty="0" smtClean="0"/>
            </a:br>
            <a:endParaRPr lang="en-US" dirty="0"/>
          </a:p>
        </p:txBody>
      </p:sp>
      <p:sp>
        <p:nvSpPr>
          <p:cNvPr id="4" name="Footer Placeholder 3"/>
          <p:cNvSpPr>
            <a:spLocks noGrp="1"/>
          </p:cNvSpPr>
          <p:nvPr>
            <p:ph type="ftr" sz="quarter" idx="11"/>
          </p:nvPr>
        </p:nvSpPr>
        <p:spPr/>
        <p:txBody>
          <a:bodyPr/>
          <a:lstStyle/>
          <a:p>
            <a:r>
              <a:rPr lang="en-IN" dirty="0" smtClean="0"/>
              <a:t>IPM IN LEGUME CROPS</a:t>
            </a:r>
            <a:endParaRPr lang="en-US" dirty="0"/>
          </a:p>
        </p:txBody>
      </p:sp>
      <p:sp>
        <p:nvSpPr>
          <p:cNvPr id="5" name="Date Placeholder 4"/>
          <p:cNvSpPr>
            <a:spLocks noGrp="1"/>
          </p:cNvSpPr>
          <p:nvPr>
            <p:ph type="dt" sz="half" idx="10"/>
          </p:nvPr>
        </p:nvSpPr>
        <p:spPr/>
        <p:txBody>
          <a:bodyPr/>
          <a:lstStyle/>
          <a:p>
            <a:fld id="{2AB38219-02C1-4C05-BBE5-50FF61448026}"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13</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8" y="3645025"/>
            <a:ext cx="3218757" cy="2160240"/>
          </a:xfrm>
          <a:prstGeom prst="rect">
            <a:avLst/>
          </a:prstGeom>
        </p:spPr>
      </p:pic>
      <p:sp>
        <p:nvSpPr>
          <p:cNvPr id="11" name="Content Placeholder 10"/>
          <p:cNvSpPr>
            <a:spLocks noGrp="1"/>
          </p:cNvSpPr>
          <p:nvPr>
            <p:ph idx="1"/>
          </p:nvPr>
        </p:nvSpPr>
        <p:spPr>
          <a:xfrm>
            <a:off x="3574132" y="1567018"/>
            <a:ext cx="7704855" cy="4831432"/>
          </a:xfrm>
        </p:spPr>
        <p:txBody>
          <a:bodyPr>
            <a:noAutofit/>
          </a:bodyPr>
          <a:lstStyle/>
          <a:p>
            <a:r>
              <a:rPr lang="en-US" sz="3200" dirty="0" err="1" smtClean="0"/>
              <a:t>polyphageous</a:t>
            </a:r>
            <a:r>
              <a:rPr lang="en-US" sz="3200" dirty="0"/>
              <a:t>, and is a pest of about 200 </a:t>
            </a:r>
            <a:r>
              <a:rPr lang="en-US" sz="3200" dirty="0" smtClean="0"/>
              <a:t>species</a:t>
            </a:r>
          </a:p>
          <a:p>
            <a:r>
              <a:rPr lang="en-US" sz="3200" dirty="0" smtClean="0"/>
              <a:t>Considered </a:t>
            </a:r>
            <a:r>
              <a:rPr lang="en-US" sz="3200" dirty="0"/>
              <a:t>one of the most serious insect pests worldwide, </a:t>
            </a:r>
            <a:endParaRPr lang="en-US" sz="3200" dirty="0" smtClean="0"/>
          </a:p>
          <a:p>
            <a:r>
              <a:rPr lang="en-US" sz="3200" dirty="0" smtClean="0"/>
              <a:t>causing </a:t>
            </a:r>
            <a:r>
              <a:rPr lang="en-US" sz="3200" dirty="0"/>
              <a:t>huge losses due to its high reproductive potential and </a:t>
            </a:r>
            <a:r>
              <a:rPr lang="en-US" sz="3200" dirty="0" err="1"/>
              <a:t>polyphagy</a:t>
            </a:r>
            <a:r>
              <a:rPr lang="en-US" sz="3200" dirty="0" smtClean="0"/>
              <a:t>.</a:t>
            </a:r>
          </a:p>
          <a:p>
            <a:r>
              <a:rPr lang="en-US" sz="3200" dirty="0" smtClean="0"/>
              <a:t> </a:t>
            </a:r>
            <a:r>
              <a:rPr lang="en-US" sz="3200" dirty="0"/>
              <a:t>Economic damage is greatest in cotton and vegetables. In grain </a:t>
            </a:r>
            <a:r>
              <a:rPr lang="en-US" sz="3200" dirty="0" smtClean="0"/>
              <a:t>legumes sometimes up </a:t>
            </a:r>
            <a:r>
              <a:rPr lang="en-US" sz="3200" dirty="0"/>
              <a:t>to 80% of the crop can be destroyed</a:t>
            </a:r>
            <a:r>
              <a:rPr lang="en-US" sz="3200" dirty="0" smtClean="0"/>
              <a:t>.</a:t>
            </a:r>
            <a:endParaRPr lang="en-US" sz="3200" dirty="0"/>
          </a:p>
        </p:txBody>
      </p:sp>
      <p:pic>
        <p:nvPicPr>
          <p:cNvPr id="13" name="Picture 12"/>
          <p:cNvPicPr>
            <a:picLocks noChangeAspect="1"/>
          </p:cNvPicPr>
          <p:nvPr/>
        </p:nvPicPr>
        <p:blipFill>
          <a:blip r:embed="rId3"/>
          <a:stretch>
            <a:fillRect/>
          </a:stretch>
        </p:blipFill>
        <p:spPr>
          <a:xfrm>
            <a:off x="-1" y="1628800"/>
            <a:ext cx="3234575" cy="1981372"/>
          </a:xfrm>
          <a:prstGeom prst="rect">
            <a:avLst/>
          </a:prstGeom>
        </p:spPr>
      </p:pic>
    </p:spTree>
    <p:extLst>
      <p:ext uri="{BB962C8B-B14F-4D97-AF65-F5344CB8AC3E}">
        <p14:creationId xmlns:p14="http://schemas.microsoft.com/office/powerpoint/2010/main" val="282455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err="1"/>
              <a:t>Heliothis</a:t>
            </a:r>
            <a:r>
              <a:rPr lang="en-US" sz="4000" b="1" i="1" dirty="0"/>
              <a:t> </a:t>
            </a:r>
            <a:r>
              <a:rPr lang="en-US" sz="4000" b="1" i="1" dirty="0" err="1"/>
              <a:t>armigera</a:t>
            </a:r>
            <a:r>
              <a:rPr lang="en-US" sz="4000" b="1" i="1" dirty="0"/>
              <a:t/>
            </a:r>
            <a:br>
              <a:rPr lang="en-US" sz="4000" b="1" i="1" dirty="0"/>
            </a:br>
            <a:endParaRPr lang="en-US" sz="4000" b="1" i="1" dirty="0"/>
          </a:p>
        </p:txBody>
      </p:sp>
      <p:sp>
        <p:nvSpPr>
          <p:cNvPr id="3" name="Content Placeholder 2"/>
          <p:cNvSpPr>
            <a:spLocks noGrp="1"/>
          </p:cNvSpPr>
          <p:nvPr>
            <p:ph idx="1"/>
          </p:nvPr>
        </p:nvSpPr>
        <p:spPr>
          <a:xfrm>
            <a:off x="117748" y="1905000"/>
            <a:ext cx="11665296" cy="4267200"/>
          </a:xfrm>
        </p:spPr>
        <p:txBody>
          <a:bodyPr>
            <a:normAutofit lnSpcReduction="10000"/>
          </a:bodyPr>
          <a:lstStyle/>
          <a:p>
            <a:r>
              <a:rPr lang="en-US" sz="2900" dirty="0" smtClean="0"/>
              <a:t>Each </a:t>
            </a:r>
            <a:r>
              <a:rPr lang="en-US" sz="2900" dirty="0"/>
              <a:t>female of H. </a:t>
            </a:r>
            <a:r>
              <a:rPr lang="en-US" sz="2900" dirty="0" err="1"/>
              <a:t>armigera</a:t>
            </a:r>
            <a:r>
              <a:rPr lang="en-US" sz="2900" dirty="0"/>
              <a:t> can lay several hundred eggs, distributed on all parts of the plants, flowers and fruit included. At optimal temperature, the larvae can hatch after less than three days. They then pass through four instars over a three to four week period.</a:t>
            </a:r>
          </a:p>
          <a:p>
            <a:r>
              <a:rPr lang="en-US" sz="2900" dirty="0"/>
              <a:t>The caterpillars are </a:t>
            </a:r>
            <a:r>
              <a:rPr lang="en-US" sz="2900" dirty="0" smtClean="0"/>
              <a:t>voracious feeder, </a:t>
            </a:r>
          </a:p>
          <a:p>
            <a:r>
              <a:rPr lang="en-US" sz="2900" dirty="0" smtClean="0"/>
              <a:t>If </a:t>
            </a:r>
            <a:r>
              <a:rPr lang="en-US" sz="2900" dirty="0"/>
              <a:t>disturbed, they let themselves drop from the plant and roll up on the ground. </a:t>
            </a:r>
            <a:endParaRPr lang="en-US" sz="2900" dirty="0" smtClean="0"/>
          </a:p>
          <a:p>
            <a:r>
              <a:rPr lang="en-US" sz="2900" dirty="0" smtClean="0"/>
              <a:t>They </a:t>
            </a:r>
            <a:r>
              <a:rPr lang="en-US" sz="2900" dirty="0"/>
              <a:t>pupate inside a silken cocoon several </a:t>
            </a:r>
            <a:r>
              <a:rPr lang="en-US" sz="2900" dirty="0" err="1"/>
              <a:t>centimetres</a:t>
            </a:r>
            <a:r>
              <a:rPr lang="en-US" sz="2900" dirty="0"/>
              <a:t> deep in the soil. </a:t>
            </a:r>
          </a:p>
          <a:p>
            <a:r>
              <a:rPr lang="en-US" sz="2900" dirty="0" smtClean="0"/>
              <a:t>Ploughing </a:t>
            </a:r>
            <a:r>
              <a:rPr lang="en-US" sz="2900" dirty="0"/>
              <a:t>of the field after harvesting kills and exposes the pupae in soil.</a:t>
            </a:r>
          </a:p>
          <a:p>
            <a:endParaRPr lang="en-US" sz="5500" dirty="0"/>
          </a:p>
          <a:p>
            <a:endParaRPr lang="en-US"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B49C566-9883-4651-BE8D-042C6426A48B}"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14</a:t>
            </a:fld>
            <a:endParaRPr lang="en-US"/>
          </a:p>
        </p:txBody>
      </p:sp>
      <p:pic>
        <p:nvPicPr>
          <p:cNvPr id="7" name="Picture 6"/>
          <p:cNvPicPr>
            <a:picLocks noChangeAspect="1"/>
          </p:cNvPicPr>
          <p:nvPr/>
        </p:nvPicPr>
        <p:blipFill>
          <a:blip r:embed="rId2"/>
          <a:stretch>
            <a:fillRect/>
          </a:stretch>
        </p:blipFill>
        <p:spPr>
          <a:xfrm>
            <a:off x="9092478" y="-29673"/>
            <a:ext cx="3096347" cy="1810324"/>
          </a:xfrm>
          <a:prstGeom prst="rect">
            <a:avLst/>
          </a:prstGeom>
        </p:spPr>
      </p:pic>
    </p:spTree>
    <p:extLst>
      <p:ext uri="{BB962C8B-B14F-4D97-AF65-F5344CB8AC3E}">
        <p14:creationId xmlns:p14="http://schemas.microsoft.com/office/powerpoint/2010/main" val="39219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br>
              <a:rPr lang="en-US" dirty="0" smtClean="0"/>
            </a:br>
            <a:endParaRPr lang="en-US" dirty="0"/>
          </a:p>
        </p:txBody>
      </p:sp>
      <p:sp>
        <p:nvSpPr>
          <p:cNvPr id="3" name="Content Placeholder 2"/>
          <p:cNvSpPr>
            <a:spLocks noGrp="1"/>
          </p:cNvSpPr>
          <p:nvPr>
            <p:ph idx="1"/>
          </p:nvPr>
        </p:nvSpPr>
        <p:spPr>
          <a:xfrm>
            <a:off x="0" y="1700808"/>
            <a:ext cx="11999068" cy="4608512"/>
          </a:xfrm>
        </p:spPr>
        <p:txBody>
          <a:bodyPr>
            <a:normAutofit fontScale="47500" lnSpcReduction="20000"/>
          </a:bodyPr>
          <a:lstStyle/>
          <a:p>
            <a:r>
              <a:rPr lang="en-US" sz="5000" b="1" dirty="0" smtClean="0"/>
              <a:t>ETL</a:t>
            </a:r>
            <a:r>
              <a:rPr lang="en-US" sz="5000" b="1" dirty="0"/>
              <a:t>: 5-6 eggs or 2-3 small larvae / </a:t>
            </a:r>
            <a:r>
              <a:rPr lang="en-US" sz="5000" b="1" dirty="0" smtClean="0"/>
              <a:t>plant , </a:t>
            </a:r>
            <a:r>
              <a:rPr lang="en-US" sz="5000" b="1" dirty="0"/>
              <a:t> </a:t>
            </a:r>
            <a:endParaRPr lang="en-US" sz="5000" b="1" dirty="0" smtClean="0"/>
          </a:p>
          <a:p>
            <a:r>
              <a:rPr lang="en-US" sz="5000" b="1" dirty="0" err="1" smtClean="0"/>
              <a:t>Azadirachtin</a:t>
            </a:r>
            <a:r>
              <a:rPr lang="en-US" sz="5000" b="1" dirty="0" smtClean="0"/>
              <a:t> </a:t>
            </a:r>
            <a:r>
              <a:rPr lang="en-US" sz="5000" b="1" dirty="0"/>
              <a:t>0.03 % WSP 2500-5000 g/ha</a:t>
            </a:r>
          </a:p>
          <a:p>
            <a:pPr lvl="1"/>
            <a:r>
              <a:rPr lang="en-US" sz="5000" b="1" i="1" dirty="0"/>
              <a:t>Bacillus thuringiensis </a:t>
            </a:r>
            <a:r>
              <a:rPr lang="en-US" sz="5000" b="1" i="1" dirty="0" smtClean="0"/>
              <a:t> </a:t>
            </a:r>
            <a:r>
              <a:rPr lang="en-US" sz="5000" b="1" dirty="0" smtClean="0"/>
              <a:t>5%WP  1000-1250 </a:t>
            </a:r>
            <a:r>
              <a:rPr lang="en-US" sz="5000" b="1" dirty="0"/>
              <a:t>g/ha</a:t>
            </a:r>
          </a:p>
          <a:p>
            <a:pPr lvl="1"/>
            <a:r>
              <a:rPr lang="en-US" sz="5000" b="1" dirty="0" err="1"/>
              <a:t>Dimethoate</a:t>
            </a:r>
            <a:r>
              <a:rPr lang="en-US" sz="5000" b="1" dirty="0"/>
              <a:t> 30% EC 1237 ml/ha</a:t>
            </a:r>
          </a:p>
          <a:p>
            <a:pPr lvl="1"/>
            <a:r>
              <a:rPr lang="en-US" sz="5000" b="1" dirty="0" err="1"/>
              <a:t>Emamectin</a:t>
            </a:r>
            <a:r>
              <a:rPr lang="en-US" sz="5000" b="1" dirty="0"/>
              <a:t> benzoate 5% SG 220 g/ha</a:t>
            </a:r>
          </a:p>
          <a:p>
            <a:pPr lvl="1"/>
            <a:r>
              <a:rPr lang="en-US" sz="5000" b="1" dirty="0" err="1"/>
              <a:t>Indoxacarb</a:t>
            </a:r>
            <a:r>
              <a:rPr lang="en-US" sz="5000" b="1" dirty="0"/>
              <a:t> 15.8% SC 333 ml/ha</a:t>
            </a:r>
          </a:p>
          <a:p>
            <a:pPr lvl="1"/>
            <a:r>
              <a:rPr lang="en-US" sz="5000" b="1" dirty="0" err="1" smtClean="0"/>
              <a:t>Spinosad</a:t>
            </a:r>
            <a:r>
              <a:rPr lang="en-US" sz="5000" b="1" dirty="0" smtClean="0"/>
              <a:t> </a:t>
            </a:r>
            <a:r>
              <a:rPr lang="en-US" sz="5000" b="1" dirty="0"/>
              <a:t>45%SC 125-162 ml/ha</a:t>
            </a:r>
          </a:p>
          <a:p>
            <a:pPr lvl="1"/>
            <a:r>
              <a:rPr lang="en-US" sz="5000" b="1" dirty="0"/>
              <a:t>NSKE 5% twice followed by </a:t>
            </a:r>
            <a:r>
              <a:rPr lang="en-US" sz="5000" b="1" dirty="0" err="1"/>
              <a:t>triazophos</a:t>
            </a:r>
            <a:r>
              <a:rPr lang="en-US" sz="5000" b="1" dirty="0"/>
              <a:t> 0.05%</a:t>
            </a:r>
          </a:p>
          <a:p>
            <a:pPr lvl="1"/>
            <a:r>
              <a:rPr lang="en-US" sz="5000" b="1" dirty="0"/>
              <a:t>Neem oil 2%</a:t>
            </a:r>
          </a:p>
          <a:p>
            <a:pPr lvl="1"/>
            <a:r>
              <a:rPr lang="en-US" sz="5000" b="1" dirty="0" smtClean="0"/>
              <a:t>Ha </a:t>
            </a:r>
            <a:r>
              <a:rPr lang="en-US" sz="5000" b="1" dirty="0"/>
              <a:t>NPV </a:t>
            </a:r>
            <a:r>
              <a:rPr lang="en-US" sz="5000" b="1" dirty="0" smtClean="0"/>
              <a:t>spray </a:t>
            </a:r>
            <a:r>
              <a:rPr lang="en-US" sz="5000" b="1" dirty="0"/>
              <a:t>NPV @ 250 LE / ha + 0.1 % </a:t>
            </a:r>
            <a:r>
              <a:rPr lang="en-US" sz="5000" b="1" dirty="0" err="1"/>
              <a:t>teepol</a:t>
            </a:r>
            <a:endParaRPr lang="en-US" sz="5000" b="1" dirty="0"/>
          </a:p>
          <a:p>
            <a:pPr lvl="1"/>
            <a:r>
              <a:rPr lang="en-US" sz="5000" b="1" dirty="0"/>
              <a:t>Bird perches @ 50 / ha,  Set up light trap</a:t>
            </a:r>
          </a:p>
          <a:p>
            <a:pPr lvl="1"/>
            <a:r>
              <a:rPr lang="en-US" sz="5000" b="1" dirty="0" smtClean="0"/>
              <a:t>Pheromone </a:t>
            </a:r>
            <a:r>
              <a:rPr lang="en-US" sz="5000" b="1" dirty="0"/>
              <a:t>traps @ 12 / ha</a:t>
            </a:r>
          </a:p>
          <a:p>
            <a:pPr lvl="1"/>
            <a:endParaRPr lang="en-US" sz="5000"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15</a:t>
            </a:fld>
            <a:endParaRPr lang="en-US"/>
          </a:p>
        </p:txBody>
      </p:sp>
    </p:spTree>
    <p:extLst>
      <p:ext uri="{BB962C8B-B14F-4D97-AF65-F5344CB8AC3E}">
        <p14:creationId xmlns:p14="http://schemas.microsoft.com/office/powerpoint/2010/main" val="22393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GRASSHOPPERS</a:t>
            </a:r>
            <a:br>
              <a:rPr lang="en-US" dirty="0" smtClean="0"/>
            </a:br>
            <a:endParaRPr lang="en-US"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0C999761-9096-47CE-ACC4-A1621A66E3F0}"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16</a:t>
            </a:fld>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4731" y="1628800"/>
            <a:ext cx="3214093" cy="5229200"/>
          </a:xfrm>
        </p:spPr>
      </p:pic>
      <p:sp>
        <p:nvSpPr>
          <p:cNvPr id="8" name="Rectangle 7"/>
          <p:cNvSpPr/>
          <p:nvPr/>
        </p:nvSpPr>
        <p:spPr>
          <a:xfrm>
            <a:off x="189756" y="1628800"/>
            <a:ext cx="8879061" cy="5078313"/>
          </a:xfrm>
          <a:prstGeom prst="rect">
            <a:avLst/>
          </a:prstGeom>
        </p:spPr>
        <p:txBody>
          <a:bodyPr wrap="square">
            <a:spAutoFit/>
          </a:bodyPr>
          <a:lstStyle/>
          <a:p>
            <a:r>
              <a:rPr lang="en-US" dirty="0" smtClean="0"/>
              <a:t>sporadic pests. </a:t>
            </a:r>
            <a:endParaRPr lang="en-US" dirty="0"/>
          </a:p>
          <a:p>
            <a:r>
              <a:rPr lang="en-US" dirty="0"/>
              <a:t>some years large populations may build up and   then migrate into nearby crops , often defoliating everything </a:t>
            </a:r>
          </a:p>
          <a:p>
            <a:r>
              <a:rPr lang="en-US" dirty="0"/>
              <a:t>adult female grasshoppers deposit their eggs in soil in undisturbed areas such as  bunds pasture areas</a:t>
            </a:r>
          </a:p>
          <a:p>
            <a:r>
              <a:rPr lang="en-US" dirty="0"/>
              <a:t>Eggs are laid in the upper 2 inches of soil in elongated pods that contain 20 to more than 100 eggs.</a:t>
            </a:r>
          </a:p>
          <a:p>
            <a:endParaRPr lang="en-US" dirty="0"/>
          </a:p>
          <a:p>
            <a:r>
              <a:rPr lang="en-US" dirty="0"/>
              <a:t>When conditions are conducive  eggs hatch and the young nymphs begin to feed on nearby plants. </a:t>
            </a:r>
            <a:endParaRPr lang="en-US" dirty="0" smtClean="0"/>
          </a:p>
          <a:p>
            <a:r>
              <a:rPr lang="en-US" dirty="0" smtClean="0"/>
              <a:t>Nymphs move </a:t>
            </a:r>
            <a:r>
              <a:rPr lang="en-US" dirty="0"/>
              <a:t>to new locations when food supplies disappear. Most species molt five to six times before becoming adults and usually have only one generation a year. </a:t>
            </a:r>
          </a:p>
          <a:p>
            <a:r>
              <a:rPr lang="en-US" dirty="0"/>
              <a:t>Adult grasshoppers can live two to three months; they die out when food becomes scarce or when the weather becomes too cold. </a:t>
            </a:r>
          </a:p>
          <a:p>
            <a:endParaRPr lang="en-US" dirty="0"/>
          </a:p>
          <a:p>
            <a:r>
              <a:rPr lang="en-US" dirty="0" smtClean="0"/>
              <a:t>Many </a:t>
            </a:r>
            <a:r>
              <a:rPr lang="en-US" dirty="0"/>
              <a:t>predators eat grasshoppers, including birds, blister beetles (which feed on eggs), and robber flies. Fungal and bacterial diseases as well as parasites also kill grasshoppers.</a:t>
            </a:r>
          </a:p>
          <a:p>
            <a:endParaRPr lang="en-US" dirty="0"/>
          </a:p>
        </p:txBody>
      </p:sp>
    </p:spTree>
    <p:extLst>
      <p:ext uri="{BB962C8B-B14F-4D97-AF65-F5344CB8AC3E}">
        <p14:creationId xmlns:p14="http://schemas.microsoft.com/office/powerpoint/2010/main" val="28452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Grasshoppers</a:t>
            </a:r>
            <a:br>
              <a:rPr lang="en-US" dirty="0" smtClean="0"/>
            </a:br>
            <a:endParaRPr lang="en-US" dirty="0"/>
          </a:p>
        </p:txBody>
      </p:sp>
      <p:sp>
        <p:nvSpPr>
          <p:cNvPr id="3" name="Content Placeholder 2"/>
          <p:cNvSpPr>
            <a:spLocks noGrp="1"/>
          </p:cNvSpPr>
          <p:nvPr>
            <p:ph idx="1"/>
          </p:nvPr>
        </p:nvSpPr>
        <p:spPr>
          <a:xfrm>
            <a:off x="261764" y="1660176"/>
            <a:ext cx="11927061" cy="4975448"/>
          </a:xfrm>
        </p:spPr>
        <p:txBody>
          <a:bodyPr>
            <a:noAutofit/>
          </a:bodyPr>
          <a:lstStyle/>
          <a:p>
            <a:r>
              <a:rPr lang="en-US" dirty="0" smtClean="0"/>
              <a:t>Birds and reptiles are excellent </a:t>
            </a:r>
            <a:r>
              <a:rPr lang="en-US" dirty="0"/>
              <a:t>predators </a:t>
            </a:r>
            <a:endParaRPr lang="en-US" dirty="0" smtClean="0"/>
          </a:p>
          <a:p>
            <a:r>
              <a:rPr lang="en-US" dirty="0" smtClean="0"/>
              <a:t>keep an attractive green border of tall grass on borders.</a:t>
            </a:r>
          </a:p>
          <a:p>
            <a:r>
              <a:rPr lang="en-US" dirty="0" smtClean="0"/>
              <a:t>If </a:t>
            </a:r>
            <a:r>
              <a:rPr lang="en-US" dirty="0"/>
              <a:t>a grasshopper trap crop is being grown around the </a:t>
            </a:r>
            <a:r>
              <a:rPr lang="en-US" dirty="0" smtClean="0"/>
              <a:t>border, these can </a:t>
            </a:r>
            <a:r>
              <a:rPr lang="en-US" dirty="0"/>
              <a:t>be baited or sprayed with </a:t>
            </a:r>
            <a:r>
              <a:rPr lang="en-US" dirty="0" err="1"/>
              <a:t>carbaryl</a:t>
            </a:r>
            <a:r>
              <a:rPr lang="en-US" dirty="0"/>
              <a:t> or other products to kill grasshoppers. </a:t>
            </a:r>
            <a:endParaRPr lang="en-US" dirty="0" smtClean="0"/>
          </a:p>
          <a:p>
            <a:r>
              <a:rPr lang="en-US" dirty="0" smtClean="0"/>
              <a:t>These </a:t>
            </a:r>
            <a:r>
              <a:rPr lang="en-US" dirty="0"/>
              <a:t>insecticides have only a few days of residual activity against grasshoppers, and because baits lose their effectiveness after rain or irrigation, they will need to be reapplied if migrations continue. </a:t>
            </a:r>
            <a:endParaRPr lang="en-US" dirty="0" smtClean="0"/>
          </a:p>
          <a:p>
            <a:r>
              <a:rPr lang="en-US" dirty="0" smtClean="0"/>
              <a:t>Small </a:t>
            </a:r>
            <a:r>
              <a:rPr lang="en-US" dirty="0"/>
              <a:t>grasshopper nymphs are easier to control with insecticides than larger ones, and adults are very difficult to control.</a:t>
            </a:r>
          </a:p>
          <a:p>
            <a:pPr marL="0" indent="0">
              <a:buNone/>
            </a:pPr>
            <a:r>
              <a:rPr lang="en-US" dirty="0" err="1" smtClean="0"/>
              <a:t>Carbaryl</a:t>
            </a:r>
            <a:r>
              <a:rPr lang="en-US" dirty="0" smtClean="0"/>
              <a:t> </a:t>
            </a:r>
            <a:r>
              <a:rPr lang="en-US" dirty="0"/>
              <a:t>and other insecticides such as </a:t>
            </a:r>
            <a:r>
              <a:rPr lang="en-US" dirty="0" err="1"/>
              <a:t>cyfluthrin</a:t>
            </a:r>
            <a:r>
              <a:rPr lang="en-US" dirty="0"/>
              <a:t> or other </a:t>
            </a:r>
            <a:r>
              <a:rPr lang="en-US" dirty="0" err="1"/>
              <a:t>pyrethroids</a:t>
            </a:r>
            <a:r>
              <a:rPr lang="en-US" dirty="0"/>
              <a:t> commonly used as sprays for grasshopper control are very toxic to bees, natural enemies of </a:t>
            </a:r>
            <a:r>
              <a:rPr lang="en-US" dirty="0" smtClean="0"/>
              <a:t>grasshoppers</a:t>
            </a:r>
            <a:endParaRPr lang="en-US"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17</a:t>
            </a:fld>
            <a:endParaRPr lang="en-US"/>
          </a:p>
        </p:txBody>
      </p:sp>
      <p:pic>
        <p:nvPicPr>
          <p:cNvPr id="7" name="Picture 6"/>
          <p:cNvPicPr>
            <a:picLocks noChangeAspect="1"/>
          </p:cNvPicPr>
          <p:nvPr/>
        </p:nvPicPr>
        <p:blipFill>
          <a:blip r:embed="rId2"/>
          <a:stretch>
            <a:fillRect/>
          </a:stretch>
        </p:blipFill>
        <p:spPr>
          <a:xfrm>
            <a:off x="7606580" y="0"/>
            <a:ext cx="4582245" cy="2780928"/>
          </a:xfrm>
          <a:prstGeom prst="rect">
            <a:avLst/>
          </a:prstGeom>
        </p:spPr>
      </p:pic>
    </p:spTree>
    <p:extLst>
      <p:ext uri="{BB962C8B-B14F-4D97-AF65-F5344CB8AC3E}">
        <p14:creationId xmlns:p14="http://schemas.microsoft.com/office/powerpoint/2010/main" val="424404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392" y="188640"/>
            <a:ext cx="4211959" cy="1144556"/>
          </a:xfrm>
        </p:spPr>
        <p:txBody>
          <a:bodyPr>
            <a:normAutofit/>
          </a:bodyPr>
          <a:lstStyle/>
          <a:p>
            <a:r>
              <a:rPr lang="en-US" sz="5300" dirty="0" smtClean="0"/>
              <a:t>Sucking Pests</a:t>
            </a:r>
            <a:endParaRPr lang="en-US" dirty="0"/>
          </a:p>
        </p:txBody>
      </p:sp>
      <p:sp>
        <p:nvSpPr>
          <p:cNvPr id="3" name="Content Placeholder 2"/>
          <p:cNvSpPr>
            <a:spLocks noGrp="1"/>
          </p:cNvSpPr>
          <p:nvPr>
            <p:ph idx="1"/>
          </p:nvPr>
        </p:nvSpPr>
        <p:spPr>
          <a:xfrm>
            <a:off x="1522413" y="1905000"/>
            <a:ext cx="4211959" cy="4267200"/>
          </a:xfrm>
        </p:spPr>
        <p:txBody>
          <a:bodyPr>
            <a:normAutofit/>
          </a:bodyPr>
          <a:lstStyle/>
          <a:p>
            <a:r>
              <a:rPr lang="en-US" sz="5400" dirty="0" smtClean="0"/>
              <a:t>Aphids </a:t>
            </a:r>
          </a:p>
          <a:p>
            <a:r>
              <a:rPr lang="en-US" sz="5400" dirty="0" err="1" smtClean="0"/>
              <a:t>Jassids</a:t>
            </a:r>
            <a:endParaRPr lang="en-US" sz="5400" dirty="0" smtClean="0"/>
          </a:p>
          <a:p>
            <a:r>
              <a:rPr lang="en-US" sz="5400" dirty="0" smtClean="0"/>
              <a:t>Bugs</a:t>
            </a:r>
          </a:p>
          <a:p>
            <a:r>
              <a:rPr lang="en-US" sz="5400" dirty="0" smtClean="0"/>
              <a:t>whiteflies</a:t>
            </a:r>
            <a:endParaRPr lang="en-US" sz="5400"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892E9B72-B936-4125-9E61-6F1BA3F58721}"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18</a:t>
            </a:fld>
            <a:endParaRPr lang="en-US"/>
          </a:p>
        </p:txBody>
      </p:sp>
      <p:pic>
        <p:nvPicPr>
          <p:cNvPr id="7" name="Picture 6"/>
          <p:cNvPicPr>
            <a:picLocks noChangeAspect="1"/>
          </p:cNvPicPr>
          <p:nvPr/>
        </p:nvPicPr>
        <p:blipFill>
          <a:blip r:embed="rId2"/>
          <a:stretch>
            <a:fillRect/>
          </a:stretch>
        </p:blipFill>
        <p:spPr>
          <a:xfrm>
            <a:off x="6087497" y="1656302"/>
            <a:ext cx="6101328" cy="5201698"/>
          </a:xfrm>
          <a:prstGeom prst="rect">
            <a:avLst/>
          </a:prstGeom>
        </p:spPr>
      </p:pic>
    </p:spTree>
    <p:extLst>
      <p:ext uri="{BB962C8B-B14F-4D97-AF65-F5344CB8AC3E}">
        <p14:creationId xmlns:p14="http://schemas.microsoft.com/office/powerpoint/2010/main" val="159230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JASSIDS</a:t>
            </a:r>
            <a:br>
              <a:rPr lang="en-US" dirty="0" smtClean="0"/>
            </a:br>
            <a:endParaRPr lang="en-US" dirty="0"/>
          </a:p>
        </p:txBody>
      </p:sp>
      <p:sp>
        <p:nvSpPr>
          <p:cNvPr id="3" name="Content Placeholder 2"/>
          <p:cNvSpPr>
            <a:spLocks noGrp="1"/>
          </p:cNvSpPr>
          <p:nvPr>
            <p:ph idx="1"/>
          </p:nvPr>
        </p:nvSpPr>
        <p:spPr>
          <a:xfrm>
            <a:off x="204565" y="1707062"/>
            <a:ext cx="6840760" cy="4713835"/>
          </a:xfrm>
        </p:spPr>
        <p:txBody>
          <a:bodyPr>
            <a:normAutofit fontScale="92500" lnSpcReduction="20000"/>
          </a:bodyPr>
          <a:lstStyle/>
          <a:p>
            <a:pPr marL="0" indent="0">
              <a:buNone/>
            </a:pPr>
            <a:r>
              <a:rPr lang="en-US" sz="2800" dirty="0"/>
              <a:t>Leafhopper (</a:t>
            </a:r>
            <a:r>
              <a:rPr lang="en-US" sz="2800" dirty="0" err="1"/>
              <a:t>Amrasca</a:t>
            </a:r>
            <a:r>
              <a:rPr lang="en-US" sz="2800" dirty="0"/>
              <a:t> </a:t>
            </a:r>
            <a:r>
              <a:rPr lang="en-US" sz="2800" dirty="0" err="1" smtClean="0"/>
              <a:t>biguttula</a:t>
            </a:r>
            <a:r>
              <a:rPr lang="en-US" sz="2800" dirty="0" smtClean="0"/>
              <a:t> </a:t>
            </a:r>
            <a:r>
              <a:rPr lang="en-US" sz="2800" dirty="0" err="1" smtClean="0"/>
              <a:t>biguttula</a:t>
            </a:r>
            <a:r>
              <a:rPr lang="en-US" sz="2800" dirty="0" smtClean="0"/>
              <a:t> </a:t>
            </a:r>
            <a:r>
              <a:rPr lang="en-US" sz="2800" dirty="0"/>
              <a:t>Ishida)</a:t>
            </a:r>
          </a:p>
          <a:p>
            <a:pPr marL="0" indent="0">
              <a:buNone/>
            </a:pPr>
            <a:r>
              <a:rPr lang="en-US" sz="2800" dirty="0"/>
              <a:t>Both adults and nymphs suck the sap from leaves. </a:t>
            </a:r>
            <a:endParaRPr lang="en-US" sz="2800" dirty="0" smtClean="0"/>
          </a:p>
          <a:p>
            <a:pPr marL="0" indent="0">
              <a:buNone/>
            </a:pPr>
            <a:r>
              <a:rPr lang="en-US" sz="2800" dirty="0" smtClean="0"/>
              <a:t>The eggs </a:t>
            </a:r>
            <a:r>
              <a:rPr lang="en-US" sz="2800" dirty="0"/>
              <a:t>are inserted into the midrib or </a:t>
            </a:r>
            <a:r>
              <a:rPr lang="en-US" sz="2800" dirty="0" smtClean="0"/>
              <a:t>veins.</a:t>
            </a:r>
          </a:p>
          <a:p>
            <a:pPr marL="0" indent="0">
              <a:buNone/>
            </a:pPr>
            <a:r>
              <a:rPr lang="en-US" sz="2800" dirty="0" smtClean="0"/>
              <a:t>On hatching the </a:t>
            </a:r>
            <a:r>
              <a:rPr lang="en-US" sz="2800" dirty="0"/>
              <a:t>nymphs move along the veins and nymphs suck</a:t>
            </a:r>
          </a:p>
          <a:p>
            <a:pPr marL="0" indent="0">
              <a:buNone/>
            </a:pPr>
            <a:r>
              <a:rPr lang="en-US" sz="2800" dirty="0"/>
              <a:t>the leaf sap</a:t>
            </a:r>
            <a:r>
              <a:rPr lang="en-US" sz="2800" dirty="0" smtClean="0"/>
              <a:t>.</a:t>
            </a:r>
          </a:p>
          <a:p>
            <a:pPr marL="0" indent="0">
              <a:buNone/>
            </a:pPr>
            <a:r>
              <a:rPr lang="en-US" sz="2800" dirty="0" smtClean="0"/>
              <a:t> </a:t>
            </a:r>
            <a:r>
              <a:rPr lang="en-US" sz="2800" dirty="0"/>
              <a:t>On the older leaves, the damage is </a:t>
            </a:r>
            <a:r>
              <a:rPr lang="en-US" sz="2800" dirty="0" smtClean="0"/>
              <a:t>seen as </a:t>
            </a:r>
            <a:r>
              <a:rPr lang="en-US" sz="2800" dirty="0"/>
              <a:t>yellowish-green mosaic patches followed by </a:t>
            </a:r>
            <a:r>
              <a:rPr lang="en-US" sz="2800" dirty="0" smtClean="0"/>
              <a:t>brown necrosis </a:t>
            </a:r>
            <a:r>
              <a:rPr lang="en-US" sz="2800" dirty="0"/>
              <a:t>and curling along the leaf margin</a:t>
            </a:r>
            <a:r>
              <a:rPr lang="en-US" sz="2800" dirty="0" smtClean="0"/>
              <a:t>.</a:t>
            </a:r>
            <a:endParaRPr lang="en-US" sz="2800"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77080CA6-3DD6-46BE-89AB-4F811A40987E}"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19</a:t>
            </a:fld>
            <a:endParaRPr lang="en-US"/>
          </a:p>
        </p:txBody>
      </p:sp>
      <p:pic>
        <p:nvPicPr>
          <p:cNvPr id="8" name="Picture 7"/>
          <p:cNvPicPr>
            <a:picLocks noChangeAspect="1"/>
          </p:cNvPicPr>
          <p:nvPr/>
        </p:nvPicPr>
        <p:blipFill>
          <a:blip r:embed="rId2"/>
          <a:stretch>
            <a:fillRect/>
          </a:stretch>
        </p:blipFill>
        <p:spPr>
          <a:xfrm>
            <a:off x="7045325" y="0"/>
            <a:ext cx="5143500" cy="3573016"/>
          </a:xfrm>
          <a:prstGeom prst="rect">
            <a:avLst/>
          </a:prstGeom>
        </p:spPr>
      </p:pic>
    </p:spTree>
    <p:extLst>
      <p:ext uri="{BB962C8B-B14F-4D97-AF65-F5344CB8AC3E}">
        <p14:creationId xmlns:p14="http://schemas.microsoft.com/office/powerpoint/2010/main" val="4219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942" y="189723"/>
            <a:ext cx="9215471" cy="738947"/>
          </a:xfrm>
        </p:spPr>
        <p:txBody>
          <a:bodyPr>
            <a:normAutofit/>
          </a:bodyPr>
          <a:lstStyle/>
          <a:p>
            <a:r>
              <a:rPr lang="en-US" sz="4400" b="1" dirty="0" smtClean="0"/>
              <a:t>Insects :  some quotes </a:t>
            </a:r>
            <a:endParaRPr lang="en-US" sz="4400" b="1" dirty="0"/>
          </a:p>
        </p:txBody>
      </p:sp>
      <p:pic>
        <p:nvPicPr>
          <p:cNvPr id="5" name="Content Placeholder 4" descr="insect quot img.jpg"/>
          <p:cNvPicPr>
            <a:picLocks noGrp="1" noChangeAspect="1"/>
          </p:cNvPicPr>
          <p:nvPr>
            <p:ph idx="1"/>
          </p:nvPr>
        </p:nvPicPr>
        <p:blipFill>
          <a:blip r:embed="rId2" cstate="print"/>
          <a:stretch>
            <a:fillRect/>
          </a:stretch>
        </p:blipFill>
        <p:spPr>
          <a:xfrm>
            <a:off x="950876" y="2000240"/>
            <a:ext cx="3643338" cy="2125834"/>
          </a:xfrm>
        </p:spPr>
      </p:pic>
      <p:pic>
        <p:nvPicPr>
          <p:cNvPr id="39938" name="Picture 2" descr="https://encrypted-tbn0.gstatic.com/images?q=tbn:ANd9GcRpFDGcSqSoN2Iz_K0veS1-GAI4P8EUqKUi26jqQxqZn3kI2vaT"/>
          <p:cNvPicPr>
            <a:picLocks noChangeAspect="1" noChangeArrowheads="1"/>
          </p:cNvPicPr>
          <p:nvPr/>
        </p:nvPicPr>
        <p:blipFill>
          <a:blip r:embed="rId3" cstate="print"/>
          <a:srcRect b="8696"/>
          <a:stretch>
            <a:fillRect/>
          </a:stretch>
        </p:blipFill>
        <p:spPr bwMode="auto">
          <a:xfrm>
            <a:off x="8044383" y="1771241"/>
            <a:ext cx="3508850" cy="2229264"/>
          </a:xfrm>
          <a:prstGeom prst="rect">
            <a:avLst/>
          </a:prstGeom>
          <a:noFill/>
        </p:spPr>
      </p:pic>
      <p:pic>
        <p:nvPicPr>
          <p:cNvPr id="35844" name="Picture 4" descr="http://i.ggimgs.net/categories/238.jpg"/>
          <p:cNvPicPr>
            <a:picLocks noChangeAspect="1" noChangeArrowheads="1"/>
          </p:cNvPicPr>
          <p:nvPr/>
        </p:nvPicPr>
        <p:blipFill>
          <a:blip r:embed="rId4" cstate="print"/>
          <a:srcRect t="7916" b="15558"/>
          <a:stretch>
            <a:fillRect/>
          </a:stretch>
        </p:blipFill>
        <p:spPr bwMode="auto">
          <a:xfrm>
            <a:off x="3645755" y="4286256"/>
            <a:ext cx="4806112" cy="2143140"/>
          </a:xfrm>
          <a:prstGeom prst="rect">
            <a:avLst/>
          </a:prstGeom>
          <a:noFill/>
        </p:spPr>
      </p:pic>
      <p:sp>
        <p:nvSpPr>
          <p:cNvPr id="6" name="Date Placeholder 5"/>
          <p:cNvSpPr>
            <a:spLocks noGrp="1"/>
          </p:cNvSpPr>
          <p:nvPr>
            <p:ph type="dt" sz="half" idx="10"/>
          </p:nvPr>
        </p:nvSpPr>
        <p:spPr/>
        <p:txBody>
          <a:bodyPr/>
          <a:lstStyle/>
          <a:p>
            <a:fld id="{2DB6A1BF-E652-40D5-8EE3-4C44F16100E1}" type="datetime1">
              <a:rPr lang="en-US" smtClean="0"/>
              <a:pPr/>
              <a:t>28-Jul-18</a:t>
            </a:fld>
            <a:endParaRPr lang="en-US" dirty="0"/>
          </a:p>
        </p:txBody>
      </p:sp>
      <p:sp>
        <p:nvSpPr>
          <p:cNvPr id="7" name="Slide Number Placeholder 6"/>
          <p:cNvSpPr>
            <a:spLocks noGrp="1"/>
          </p:cNvSpPr>
          <p:nvPr>
            <p:ph type="sldNum" sz="quarter" idx="12"/>
          </p:nvPr>
        </p:nvSpPr>
        <p:spPr/>
        <p:txBody>
          <a:bodyPr/>
          <a:lstStyle/>
          <a:p>
            <a:fld id="{837E05F7-2458-455D-9918-34867A1A7D57}" type="slidenum">
              <a:rPr lang="en-US" smtClean="0"/>
              <a:pPr/>
              <a:t>2</a:t>
            </a:fld>
            <a:endParaRPr lang="en-US" dirty="0"/>
          </a:p>
        </p:txBody>
      </p:sp>
      <p:sp>
        <p:nvSpPr>
          <p:cNvPr id="8" name="Footer Placeholder 7"/>
          <p:cNvSpPr>
            <a:spLocks noGrp="1"/>
          </p:cNvSpPr>
          <p:nvPr>
            <p:ph type="ftr" sz="quarter" idx="11"/>
          </p:nvPr>
        </p:nvSpPr>
        <p:spPr/>
        <p:txBody>
          <a:bodyPr/>
          <a:lstStyle/>
          <a:p>
            <a:r>
              <a:rPr lang="en-IN" smtClean="0"/>
              <a:t>IPM IN LEGUME CROPS</a:t>
            </a:r>
            <a:endParaRPr lang="en-US" dirty="0"/>
          </a:p>
        </p:txBody>
      </p:sp>
      <p:sp>
        <p:nvSpPr>
          <p:cNvPr id="9" name="TextBox 8"/>
          <p:cNvSpPr txBox="1"/>
          <p:nvPr/>
        </p:nvSpPr>
        <p:spPr>
          <a:xfrm>
            <a:off x="9040045" y="4876800"/>
            <a:ext cx="2437765" cy="369332"/>
          </a:xfrm>
          <a:prstGeom prst="rect">
            <a:avLst/>
          </a:prstGeom>
          <a:noFill/>
        </p:spPr>
        <p:txBody>
          <a:bodyPr wrap="square" rtlCol="0">
            <a:spAutoFit/>
          </a:bodyPr>
          <a:lstStyle/>
          <a:p>
            <a:endParaRPr lang="en-US" dirty="0"/>
          </a:p>
        </p:txBody>
      </p:sp>
      <p:sp>
        <p:nvSpPr>
          <p:cNvPr id="10" name="TextBox 9"/>
          <p:cNvSpPr txBox="1"/>
          <p:nvPr/>
        </p:nvSpPr>
        <p:spPr>
          <a:xfrm>
            <a:off x="507868" y="4419601"/>
            <a:ext cx="2234618" cy="2031325"/>
          </a:xfrm>
          <a:prstGeom prst="rect">
            <a:avLst/>
          </a:prstGeom>
          <a:noFill/>
        </p:spPr>
        <p:txBody>
          <a:bodyPr wrap="square" rtlCol="0">
            <a:spAutoFit/>
          </a:bodyPr>
          <a:lstStyle/>
          <a:p>
            <a:r>
              <a:rPr lang="en-US" b="1" dirty="0" smtClean="0">
                <a:solidFill>
                  <a:srgbClr val="C00000"/>
                </a:solidFill>
              </a:rPr>
              <a:t>Jonas Salk </a:t>
            </a:r>
            <a:r>
              <a:rPr lang="en-US" b="1" dirty="0" smtClean="0"/>
              <a:t>was an American medical researcher and virologist. discovered and developed </a:t>
            </a:r>
            <a:r>
              <a:rPr lang="en-US" b="1" dirty="0" smtClean="0">
                <a:solidFill>
                  <a:srgbClr val="FF0000"/>
                </a:solidFill>
              </a:rPr>
              <a:t>polio vaccine</a:t>
            </a:r>
            <a:endParaRPr lang="en-US" b="1" dirty="0">
              <a:solidFill>
                <a:srgbClr val="FF0000"/>
              </a:solidFill>
            </a:endParaRPr>
          </a:p>
        </p:txBody>
      </p:sp>
      <p:sp>
        <p:nvSpPr>
          <p:cNvPr id="11" name="Rectangle 10"/>
          <p:cNvSpPr/>
          <p:nvPr/>
        </p:nvSpPr>
        <p:spPr>
          <a:xfrm>
            <a:off x="9141619" y="4800601"/>
            <a:ext cx="2640912" cy="923330"/>
          </a:xfrm>
          <a:prstGeom prst="rect">
            <a:avLst/>
          </a:prstGeom>
        </p:spPr>
        <p:txBody>
          <a:bodyPr wrap="square">
            <a:spAutoFit/>
          </a:bodyPr>
          <a:lstStyle/>
          <a:p>
            <a:r>
              <a:rPr lang="en-US" b="1" dirty="0" smtClean="0">
                <a:solidFill>
                  <a:srgbClr val="C00000"/>
                </a:solidFill>
              </a:rPr>
              <a:t>E. O. Wilson, is </a:t>
            </a:r>
            <a:r>
              <a:rPr lang="en-US" b="1" dirty="0" smtClean="0"/>
              <a:t>an American biologist, researcher</a:t>
            </a:r>
            <a:endParaRPr lang="en-US" b="1"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JASSIDS   CONTROL</a:t>
            </a:r>
            <a:endParaRPr lang="en-US" dirty="0"/>
          </a:p>
        </p:txBody>
      </p:sp>
      <p:sp>
        <p:nvSpPr>
          <p:cNvPr id="3" name="Content Placeholder 2"/>
          <p:cNvSpPr>
            <a:spLocks noGrp="1"/>
          </p:cNvSpPr>
          <p:nvPr>
            <p:ph idx="1"/>
          </p:nvPr>
        </p:nvSpPr>
        <p:spPr>
          <a:xfrm>
            <a:off x="765820" y="1905000"/>
            <a:ext cx="9900593" cy="4267200"/>
          </a:xfrm>
        </p:spPr>
        <p:txBody>
          <a:bodyPr>
            <a:normAutofit/>
          </a:bodyPr>
          <a:lstStyle/>
          <a:p>
            <a:pPr marL="0" indent="0">
              <a:buNone/>
            </a:pPr>
            <a:r>
              <a:rPr lang="en-US" sz="3200" dirty="0" smtClean="0"/>
              <a:t>Soil </a:t>
            </a:r>
            <a:r>
              <a:rPr lang="en-US" sz="3200" dirty="0"/>
              <a:t>application of neem cake 250 kg/ha followed</a:t>
            </a:r>
          </a:p>
          <a:p>
            <a:pPr marL="0" indent="0">
              <a:buNone/>
            </a:pPr>
            <a:r>
              <a:rPr lang="en-US" sz="3200" dirty="0"/>
              <a:t>by sprays of NSPE 4% or neem soap 1% at 10 days</a:t>
            </a:r>
          </a:p>
          <a:p>
            <a:pPr marL="0" indent="0">
              <a:buNone/>
            </a:pPr>
            <a:r>
              <a:rPr lang="en-US" sz="3200" dirty="0"/>
              <a:t>interval.</a:t>
            </a:r>
          </a:p>
          <a:p>
            <a:pPr marL="0" indent="0">
              <a:buNone/>
            </a:pPr>
            <a:r>
              <a:rPr lang="en-US" sz="3200" dirty="0" smtClean="0"/>
              <a:t>Spray </a:t>
            </a:r>
            <a:r>
              <a:rPr lang="en-US" sz="3200" dirty="0"/>
              <a:t>of systemic insecticides like </a:t>
            </a:r>
            <a:r>
              <a:rPr lang="en-US" sz="3200" dirty="0" err="1"/>
              <a:t>Dimethoate</a:t>
            </a:r>
            <a:endParaRPr lang="en-US" sz="3200" dirty="0"/>
          </a:p>
          <a:p>
            <a:pPr marL="0" indent="0">
              <a:buNone/>
            </a:pPr>
            <a:r>
              <a:rPr lang="en-US" sz="3200" dirty="0"/>
              <a:t>30 EC @ 2ml/l or </a:t>
            </a:r>
            <a:r>
              <a:rPr lang="en-US" sz="3200" dirty="0" err="1"/>
              <a:t>Imidacloprid</a:t>
            </a:r>
            <a:r>
              <a:rPr lang="en-US" sz="3200" dirty="0"/>
              <a:t> 200 SL @ 0.3ml/l or</a:t>
            </a:r>
          </a:p>
          <a:p>
            <a:pPr marL="0" indent="0">
              <a:buNone/>
            </a:pPr>
            <a:r>
              <a:rPr lang="en-US" sz="3200" dirty="0" err="1"/>
              <a:t>Acephate</a:t>
            </a:r>
            <a:r>
              <a:rPr lang="en-US" sz="3200" dirty="0"/>
              <a:t> 75 SP (1 g/l) at </a:t>
            </a:r>
            <a:r>
              <a:rPr lang="en-US" sz="3200" dirty="0" smtClean="0"/>
              <a:t>pre-flowering </a:t>
            </a:r>
            <a:r>
              <a:rPr lang="en-US" sz="3200" dirty="0"/>
              <a:t>stage.</a:t>
            </a:r>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20</a:t>
            </a:fld>
            <a:endParaRPr lang="en-US"/>
          </a:p>
        </p:txBody>
      </p:sp>
    </p:spTree>
    <p:extLst>
      <p:ext uri="{BB962C8B-B14F-4D97-AF65-F5344CB8AC3E}">
        <p14:creationId xmlns:p14="http://schemas.microsoft.com/office/powerpoint/2010/main" val="40881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Aphids</a:t>
            </a:r>
            <a:r>
              <a:rPr lang="en-US" dirty="0"/>
              <a:t>: Aphis </a:t>
            </a:r>
            <a:r>
              <a:rPr lang="en-US" dirty="0" err="1"/>
              <a:t>craccivora</a:t>
            </a:r>
            <a:r>
              <a:rPr lang="en-US" dirty="0"/>
              <a:t>    </a:t>
            </a:r>
            <a:br>
              <a:rPr lang="en-US" dirty="0"/>
            </a:br>
            <a:endParaRPr lang="en-US" dirty="0"/>
          </a:p>
        </p:txBody>
      </p:sp>
      <p:sp>
        <p:nvSpPr>
          <p:cNvPr id="3" name="Content Placeholder 2"/>
          <p:cNvSpPr>
            <a:spLocks noGrp="1"/>
          </p:cNvSpPr>
          <p:nvPr>
            <p:ph idx="1"/>
          </p:nvPr>
        </p:nvSpPr>
        <p:spPr>
          <a:xfrm>
            <a:off x="117748" y="1905000"/>
            <a:ext cx="8630823" cy="4515898"/>
          </a:xfrm>
        </p:spPr>
        <p:txBody>
          <a:bodyPr>
            <a:normAutofit fontScale="25000" lnSpcReduction="20000"/>
          </a:bodyPr>
          <a:lstStyle/>
          <a:p>
            <a:r>
              <a:rPr lang="en-US" sz="8000" dirty="0" smtClean="0"/>
              <a:t>Leaves</a:t>
            </a:r>
            <a:r>
              <a:rPr lang="en-US" sz="8000" dirty="0"/>
              <a:t>, inflorescence stalk and young pods  covered with dark </a:t>
            </a:r>
            <a:r>
              <a:rPr lang="en-US" sz="8000" dirty="0" err="1"/>
              <a:t>coloured</a:t>
            </a:r>
            <a:r>
              <a:rPr lang="en-US" sz="8000" dirty="0"/>
              <a:t> aphids</a:t>
            </a:r>
          </a:p>
          <a:p>
            <a:r>
              <a:rPr lang="en-US" sz="8000" dirty="0"/>
              <a:t>Honey dew secretion with black ant movements</a:t>
            </a:r>
          </a:p>
          <a:p>
            <a:r>
              <a:rPr lang="en-US" sz="8000" dirty="0"/>
              <a:t>Identification of the pest</a:t>
            </a:r>
          </a:p>
          <a:p>
            <a:r>
              <a:rPr lang="en-US" sz="8000" dirty="0"/>
              <a:t>Nymphs and Adult – dark </a:t>
            </a:r>
            <a:r>
              <a:rPr lang="en-US" sz="8000" dirty="0" err="1"/>
              <a:t>coloured</a:t>
            </a:r>
            <a:r>
              <a:rPr lang="en-US" sz="8000" dirty="0"/>
              <a:t> with cornicles in the abdomen</a:t>
            </a:r>
          </a:p>
          <a:p>
            <a:r>
              <a:rPr lang="en-US" sz="8000" dirty="0" smtClean="0"/>
              <a:t>Management </a:t>
            </a:r>
            <a:endParaRPr lang="en-US" sz="8000" dirty="0"/>
          </a:p>
          <a:p>
            <a:r>
              <a:rPr lang="en-US" sz="8000" dirty="0"/>
              <a:t>Spray any one of the following </a:t>
            </a:r>
            <a:r>
              <a:rPr lang="en-US" sz="8000" dirty="0" smtClean="0"/>
              <a:t>insecticides </a:t>
            </a:r>
            <a:r>
              <a:rPr lang="en-US" sz="8000" dirty="0"/>
              <a:t>(Spray fluid 500 l/ha)</a:t>
            </a:r>
          </a:p>
          <a:p>
            <a:r>
              <a:rPr lang="en-US" sz="8000" dirty="0" err="1" smtClean="0"/>
              <a:t>Emamectin</a:t>
            </a:r>
            <a:r>
              <a:rPr lang="en-US" sz="8000" dirty="0" smtClean="0"/>
              <a:t> </a:t>
            </a:r>
            <a:r>
              <a:rPr lang="en-US" sz="8000" dirty="0"/>
              <a:t>benzoate 5</a:t>
            </a:r>
            <a:r>
              <a:rPr lang="en-US" sz="8000" dirty="0" smtClean="0"/>
              <a:t>%  SG </a:t>
            </a:r>
            <a:r>
              <a:rPr lang="en-US" sz="8000" dirty="0"/>
              <a:t>220 g/ha</a:t>
            </a:r>
          </a:p>
          <a:p>
            <a:r>
              <a:rPr lang="en-US" sz="8000" dirty="0" err="1"/>
              <a:t>Indoxacarb</a:t>
            </a:r>
            <a:r>
              <a:rPr lang="en-US" sz="8000" dirty="0"/>
              <a:t> 15.8%SC 333 ml/ha</a:t>
            </a:r>
          </a:p>
          <a:p>
            <a:r>
              <a:rPr lang="en-US" sz="8000" dirty="0"/>
              <a:t>NSKE 5% twice followed by </a:t>
            </a:r>
            <a:r>
              <a:rPr lang="en-US" sz="8000" dirty="0" err="1"/>
              <a:t>triazophos</a:t>
            </a:r>
            <a:r>
              <a:rPr lang="en-US" sz="8000" dirty="0"/>
              <a:t> 0.05%</a:t>
            </a:r>
          </a:p>
          <a:p>
            <a:r>
              <a:rPr lang="en-US" sz="8000" dirty="0"/>
              <a:t>Neem oil 2%</a:t>
            </a:r>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4F566D72-C78D-41F6-A574-866FFF70A221}"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21</a:t>
            </a:fld>
            <a:endParaRPr lang="en-US"/>
          </a:p>
        </p:txBody>
      </p:sp>
      <p:pic>
        <p:nvPicPr>
          <p:cNvPr id="8" name="Picture 7"/>
          <p:cNvPicPr>
            <a:picLocks noChangeAspect="1"/>
          </p:cNvPicPr>
          <p:nvPr/>
        </p:nvPicPr>
        <p:blipFill>
          <a:blip r:embed="rId2"/>
          <a:stretch>
            <a:fillRect/>
          </a:stretch>
        </p:blipFill>
        <p:spPr>
          <a:xfrm>
            <a:off x="8748571" y="1628800"/>
            <a:ext cx="3394513" cy="4792098"/>
          </a:xfrm>
          <a:prstGeom prst="rect">
            <a:avLst/>
          </a:prstGeom>
        </p:spPr>
      </p:pic>
    </p:spTree>
    <p:extLst>
      <p:ext uri="{BB962C8B-B14F-4D97-AF65-F5344CB8AC3E}">
        <p14:creationId xmlns:p14="http://schemas.microsoft.com/office/powerpoint/2010/main" val="369882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2412" y="0"/>
            <a:ext cx="9144000" cy="1143000"/>
          </a:xfrm>
          <a:solidFill>
            <a:schemeClr val="accent5">
              <a:lumMod val="60000"/>
              <a:lumOff val="40000"/>
            </a:schemeClr>
          </a:solidFill>
        </p:spPr>
        <p:txBody>
          <a:bodyPr/>
          <a:lstStyle/>
          <a:p>
            <a:pPr>
              <a:defRPr/>
            </a:pPr>
            <a:r>
              <a:rPr lang="en-US" dirty="0"/>
              <a:t>Sucking pests whiteflies</a:t>
            </a:r>
          </a:p>
        </p:txBody>
      </p:sp>
      <p:sp>
        <p:nvSpPr>
          <p:cNvPr id="25603" name="Rectangle 2"/>
          <p:cNvSpPr>
            <a:spLocks noChangeArrowheads="1"/>
          </p:cNvSpPr>
          <p:nvPr/>
        </p:nvSpPr>
        <p:spPr bwMode="auto">
          <a:xfrm>
            <a:off x="333772" y="1627306"/>
            <a:ext cx="9144000" cy="4524315"/>
          </a:xfrm>
          <a:prstGeom prst="rect">
            <a:avLst/>
          </a:prstGeom>
          <a:noFill/>
          <a:ln w="9525">
            <a:noFill/>
            <a:miter lim="800000"/>
            <a:headEnd/>
            <a:tailEnd/>
          </a:ln>
        </p:spPr>
        <p:txBody>
          <a:bodyPr>
            <a:spAutoFit/>
          </a:bodyPr>
          <a:lstStyle/>
          <a:p>
            <a:pPr>
              <a:buFont typeface="Arial" charset="0"/>
              <a:buChar char="•"/>
            </a:pPr>
            <a:r>
              <a:rPr lang="en-US" sz="2400" b="1" dirty="0"/>
              <a:t>Adult females lay eggs on the lower surface of apical leaves. </a:t>
            </a:r>
          </a:p>
          <a:p>
            <a:pPr>
              <a:buFont typeface="Arial" charset="0"/>
              <a:buChar char="•"/>
            </a:pPr>
            <a:r>
              <a:rPr lang="en-US" sz="2400" b="1" dirty="0"/>
              <a:t>Eggs hatch after a week. </a:t>
            </a:r>
          </a:p>
          <a:p>
            <a:pPr>
              <a:buFont typeface="Arial" charset="0"/>
              <a:buChar char="•"/>
            </a:pPr>
            <a:r>
              <a:rPr lang="en-US" sz="2400" b="1" dirty="0"/>
              <a:t>The crawlers dig their mouth parts into the leaf tissue for sucking the sap and remain static as “scales” throughout the remaining part of their larval and pupal period. </a:t>
            </a:r>
          </a:p>
          <a:p>
            <a:pPr>
              <a:buFont typeface="Arial" charset="0"/>
              <a:buChar char="•"/>
            </a:pPr>
            <a:r>
              <a:rPr lang="en-US" sz="2400" b="1" dirty="0"/>
              <a:t>Serious damage is caused by the excretion of honeydew secreted by the by whitefly, </a:t>
            </a:r>
          </a:p>
          <a:p>
            <a:pPr>
              <a:buFont typeface="Arial" charset="0"/>
              <a:buChar char="•"/>
            </a:pPr>
            <a:r>
              <a:rPr lang="en-US" sz="2400" b="1" dirty="0"/>
              <a:t>Under moist conditions, sooty molds can develop on the honeydew, reducing photosynthesis and hindering respiration of plants. </a:t>
            </a:r>
          </a:p>
          <a:p>
            <a:pPr>
              <a:buFont typeface="Arial" charset="0"/>
              <a:buChar char="•"/>
            </a:pPr>
            <a:r>
              <a:rPr lang="en-US" sz="2400" b="1" dirty="0"/>
              <a:t>The damage by whitefly also leads to yellowing of leaves and stunted growth, in severe cases leading to shedding of leaves</a:t>
            </a:r>
          </a:p>
        </p:txBody>
      </p:sp>
      <p:sp>
        <p:nvSpPr>
          <p:cNvPr id="25604" name="AutoShape 4" descr="data:image/jpeg;base64,/9j/4AAQSkZJRgABAQAAAQABAAD/2wCEAAkGBhQSERQUExMVFRUWGBgaGRgYFh4YGRwbHRgaGBgYGx8gGyYfGhojGhoeIC8gIycpLCwsGCAxNTAqNScrLCkBCQoKDgwOGg8PGiwkHyQsLCwsLCwsLCwsLCwsLCwsLCwsLCwsLCwsLCwsLCwsLCwsLCwsLCwsLCwsLCwsLCwsLP/AABEIALkBEAMBIgACEQEDEQH/xAAbAAACAwEBAQAAAAAAAAAAAAAEBQIDBgEHAP/EAD0QAAECBAQEBAUCBAYCAwEAAAECEQADITEEEkFRBSJhcQYygZETobHB8ELRBxRy4SMzUmKC8ZKyFaLCQ//EABkBAAMBAQEAAAAAAAAAAAAAAAECAwAEBf/EACIRAAICAwEBAAIDAQAAAAAAAAABAhESITEDQSJREzJhQv/aAAwDAQACEQMRAD8AxKUkBno4pb82jq5GavXSv5WDVy7VSQ7uk7UFNNbxFMh3VS4Ydb01v9Y844wReESEEAFz5jowqB0c1PYeoclPwgSmiibm4A2HepOwh1NWAGygGrqfUtQ073LwEuQVGvz0raohroNkuCzzYnKDqXNHZazu7mtz5RUw3weJILC7l33Fa9ABUfvCXGSyXq9bttQNT22ePpCinlUT1PmerqSK1USzl6M3UM6n3obNBgcNnL9yK03eJKkhRILAhwK26lheBZGMKiAnloSX5QxtqwDNTr3gtCBlqSC9er6fWINYh6BrwxAJFhqqhJcUA3inDyy5d6FmHmc0Di9TQkWYwxcrIaihTcb+8VYXBFcwpqABVqv9L3h4u+C1s3/gnhKZMlMxTlSgCxTlUkMzHr+axbxzGfEdBPLqAWcdTdvaM7h+HrlI5Zi8uVIbORqS9D2FIjwvhxmY2QVEmWklawVluUOmhNXU0dkJOKpo6KtJI2HB+ASkYcgoAzAlRUAS3fZo824ngFy3zIZOZRB+jsaUFj16x6rxTGjK5IAvWnvGVVxmUZsgZPiJXNSnMUuh3sHDKMH0hHH9AlG3RhpzS0pfMVEApSwAAUHzmtTVgKCkX4JeZDlwQft93Pt1Ebvxd4NE3/FlAkgFPw3ANySQVJL3s/aPPcYpSQEqCkSwTylwSymarW9rxzSh8YkouLouThz5u7OoAdbmOpmlBJWHKy3KQzmgZnDAPSkWTlpWkMSWpoakOBmp3sNbisCrlZSQT96MLVvpEGsHTFGMuYAcialNVAF9NW/HguVMBIBUWufzX5QnkLMsEpBKS/KzGxY7k7Pa9YtwXEUlydS19zRtaWAvqbxsPsTdHKlsCAXdqjW+0DiVR7hrjb/sRxKy2ZwSSX6aufmBFipwIYaO7e3tBy/YriQKQzZQxaz0Ohu3vDHA+HpmJ5ZVQLlRLB3G3R2G8UoYsRYsDXQO/wBveNT4c8SypEj4agXckMHcfjCvSLwim9s0Em9hnC/4cyUIBnK+IRWjoG9S7q9YU+O8ThsHhhLyJZRASH5mdyXqade0d4t47UJalnkQPKNTt3UY8xxU/EcQxCVkVCgwZ8qQ9SdA+m46RWSilSOhuKVJB0yZXMlVSCaXtmYsWNRb5RUrCfqJzKUXJcEl70d3Br2Lxo5/g3ESJKZipbhjmZjlowdj6v1hVPwun+1j6kGlK3NNIizmaa6BZQE1zLJSyACeU5nc12c0bSOyUnM6QHJYC97N2GrvbaDp8p3UUZHyhIBLXZ7OaJb1iuYCCAoBOV2ypYq6vvR3LNtpGACpwIUcqVlVuYBgSdybVLRHES1ZXpU+YNVm5Q2n1MfYskJQkjKSAbE8pAIPdTwNJJlqCwW1IuOtNaH0gqkEn8ADNQEGgLtWnuK2giXKEsLCiUFgGuajMz6DeKioZXSbezEF6EVP9oplzQ6lFOckUBc6XNo1UYf4TwdiVOUSJjaEgJ9nYikL+IcNMpSkEFK00ZScul72ezXj1rGePcOLEk9B+8eaeLuOifigqiXSAncgZnf1NoeflGMbT2UnBR4JZksksf8ASw0GqqR0ymAFBS5+mlnguWpWUk5eYEaU9BV/SOmQkBywo/0oHezRzkhcqQV7Ee40q/5aKzIykKoSCBzWDfXoGNIMxOKYFKbezj8MColFVgAzXHQUdt4AURLmtBmPmJ0F9afjbwxkzOVBBQlOWgNFKObJQAMAEgFy3dzFeJw5KVEua3ZwB2FoFw8wobKXBIqNrVq6Wrp66Q1p6YyHkthWzBqDXt7xJrqTmzdDTN+zb6RTg1EJcrS6gXZ6J6lrm2/QQWmZk25q2en2hKxdDdLU8cKB/ihxumtGqWd26wJM8UJCVKkzBmtZTguKM16jQ3gPG8PWonI4KhWtAm/MetK200ifg/h0pOIAnzEpRTJlJBEwkE8xqlJAqaOWZovbfWPCTWjecE8NqUhM7iM0qNCJSl8qRoSBcn/SBSkCeOeLZ5Ik4WWSUrQoKYIQnIQoZSpnNGpuY1WI4AVhkTykbKZR/wDIF4zXGP4eT5nlxQT1yt9ifnHQrrhaS1oY4Dj4mS0k3UAW1BsR6GnpGb8aYVCpRnEAKSQl9waB92Pye8Y6RxadgFzJCgmcmVMUkssvmepSb9WaFWK8R4nGTUy3Vkz5kyxUJ6khPMwcOqwgylFxpkJOxrgZhSlRc1YUeu+j01P9ovSQRmIoaIpeunrAM1DhILMl2B1BOmhFz/3HMNNyrF8xfMTcJsya3NdtqXjk01TJoaLSyQNwXGhqwtAf8oEEzQWU7JrUbt1anSu0McQUqADlP+2rjYHdZ20A9qFpNHFNf7RJ3BhK8NxUJllLKCiB2vlSNBYO8MsLMdgGLkau4FhvXpvCTiOBfyjKgVDb7nU2itPFFITlJAdQIIAcaAKNKAVbr7s0pbMmaiesKJduVwNtzT2iubLWCAk5VVCSBuzk7hgaGK5c1kyxmqtz7VdqMkhyHaldYITiBkYVe6j7t3O8DcXszQkmcLmLIVOWpZFQxYCoIIDMLH8EHYSUJbMVApLpYU9yp+9NYOROACmr9HZmHRohNw7hyzD66i/W/wBIqpWI7PY8Pj0TZSVhilaQfcR5p4y4CqQsTZZBlKOUJtkLUGxsSCexeDfD/iuVh5Jl4lfw8hJBU5BF8oYXB0hNwfx4vFz8pYSEzHII5subkD9rx0zxkjpbU1Q38OeDzPQmdOWtKSORI8xAoFEl2BqWbXSAOJeECcWUSSZiSkgVDhRSQcx2TuI3niHjKJUuhCaXsAIV+AcYmeqfMRVKCEBWhUeZZHSwfvG/jXDPzjwyXHPAkzDBJRMMx6KozUYtV8rU/wC4zM82SyWlAuDTMrPlCRYt3rTSPUfGHEkIdS1MhAJ/OukeSzsQZxUwBBVmDMpv1E01ANT0ifpFLhKaSYSmWnlUXKdSAyRTy1uezlu8ULksKg+ZjlDFqEjboxi7DFPxMyiyUgqIOrCh1AcgUG17RWpflUFM+pFzd7Ow9biE+E2ZQKnIKRmmtsF1NHcFiLEXi/hWGmmeFzASApiVKNWunNrTbeGOGkgVGYEhTsdCWuKtleH/AIX4MZ8+XLqE0UprBOt7O3zHSFcm1RS70afh3hMrwhmzDlWxIZg4GgKqZaOD2jFqUknl5i551Gh7eu949s45iEokkMGyFIGjMze0eI8NZUsEFWVlkJqAKsXADBiGpo/aHn54pDesUqolLYMm/LZ3Fa/UQQrCKYaDVqjR6incR8sgO1qj1YC2l7mOyZBFRrbbYVBcm8QogSxayEihIrmo4IazdPxoHw2DoSo8vlf/AFG7D31tFuLllajXNlu1wKOcuoct9xElEFIY8oDUG4JJvqbwAlCZvMPKk6PZOp9WtQkmGWFAWzHlvmKXJNjT9Rq/SFkhnzCpDjTub6+mkHcPxAWpvMGLEuGrQAAtetX3pBX5aYUwuYk5DzJJDlLsw6tZ/b5QqxeDXMJSshRoC4q2/T+8OsiUpLHmajHs9av6e8VY3AFgpNEmpJGpcMdyW8oA+8BNtDNCnDeMcXg8iSTMlOQAfNlDMQexau0OZv8AEyUuSv8Ax5qCUlgMyVO1GIo79YY8A8MpxeYqylKCARcDUJcBnpUC25jP+MPAX8up2QBNzMUpcXBKQ6XSqzGgre4jrhOSVjW62ZbgLrJzXcqzG7i/W59SRDhHD2mBRFkBn/SkAigd9z3J9R+DcFMpyo7aCopl9NdX21hp/LnKXAFHLk65i2hJIL+giLJt7AJctwVH9Nhq5qAOg1H7x2XJJUEgsygLihGoUWarQQEuk6USTYaga+79YmUMP9R7gMSFKYdB6XEIApBCCkklRqCwIez1JdjV6P8AKGS1pmFSmYAhkigP2YW/HgCUgqUyQCS1Hqagtp+xiUzErTMJSxdrhkktlcAU5XFNh3gva2MmHzwyQHSxrlrTYtqQxvAM7CJd0gFdCHq29LP+dj58vlSCKqJYkGouVHo35Z6xPSAAwYjSjfcxN3F7CxFNziqsxehUTXLqPXfpDHAcSzrCbtobAAaAWtrXXoPsaFKDDRrs5Gml/qIVqSqWFJFyK9QC+Xs9SfTu6lfQJmiwk5KrFyDd2vTb27QZh54DkgFrBqU1jJ8C4mJeZKnGartarqUT2oOsaEFwkAucgzMKAvzDq1A9KloH8bW4jA/FZPxEqGWpBP3PbSAfDOP+BmeWh0OrnJCWS3NQVajjr3hvIL0Sz7m39IvHMRgUlCgWrQjQ1du2voIMZfs0W48MvxDxNPx8xppKnHKhNEg0rfQPePVvA+Pl4LAMtYGZSpilHsAW1V5dtfU4+RwxKWCAkFVew1feF/HMCtcoJDioIIJropPs9dwIupvoY+lPYJ4v8WKx84lAbDoNQq/9ag+5YB7sInw3h5RLSzgkEkqoSFUbzbFqdYX8H8MlJEyYRSwu2gemsaL+WBB82Y2Ac2FG+VIEnYkpWCTppEvLmHOxmEB1EDmDqPUtfQbRPDoKVGxIVVVwOjmqjSCJmHNAl0kAPQhmNz6m+8UowZlspszmiQa03LUrWFToWxXhkjICXokMkCxcCjk1Prc0Ebv+HqT8WapRJOQczEsxYpJOtqdIH8J+ElYuaVLDShRSibm4CLV66erRu+J4iVh5XwpaQKEBKRQOGc/Xcw/jBuV/C0Yv+wi8RcWZK1qPIgGr7D9/rHmHAsO6EXBLvmIAd710/wConxvDz5RTKVNWuUkpKUuU0DltgzbkihEM+H8KK0NKSVUAyOCpLEE+UVfRq6nqfaeWqFlbPpaBZio3YHQBtrUu3eC0z0EPahJFn96nsNXgdXDcrpmBUupcUBpUJa9zY7xevCBCCLigpbq49K+8Q2TB5ykBKgTmID0BDE3Bc3ahETMzMCoNfUgEmzhzVm7+8Qz5lEkKfmJBYZVFVgdRV6ANBknhy1ghEsqKQKpBVXrfKQKtASN0AmIzZUhyEvT699KiOuEChJFzSwLO9WLiDUYcA1OVQABzG7BixuO3Wl4rmYfMXScwZz/6gO3MRSztAoxZInFQ5nYt0LaBrgdYYyJa1DLVVC6QrKSCGIDAsW221tC3Dy2ZRSSC9SoVJ1s5I2AeHGExhRlJIYkMBc7Eu/z9hGXbKRNzwbCS8DhWqLqLlydn9GoI8r8UeLxPxBzlTCgSCwAe3ejwZx/jk9eVOdSgpuVIZ+gF6Wjz3FYSZ8dlS1JI5iGKVNUvY8oa9veLudrFcKTknpGyklKSkFIWCArzDL/pCRR3u/8AaOTEhaHcvVRoGAANPb52iOEwZypfLzFhlLkHRg4YV1b00uXhgkc4yihGYXdgBQDLbzN+n3Q5yBlKbKLO50AAoOwHrEfg2LMSSbM4Dl7tcm3SLEyVZQpymjBT9C9dmYdtdI+lsAHLn3SoAAMC9S70teAwE/5YWWDyhISzAC5U4Y5iXcvC2dNZecJCgzhgwF0hWrEEW1tDVc1WRRKgCXJNXqLOdKUZr3gA4oJz8gUKgCrAlwOjVtoQ41fUMVYGcAoLmE5QRmB/U9ai516UPqfiF/EJUEBKS4S1AACX7l3EABKXBUkkAVSDlqANSHufXpp2WsACYp3LgaOXcs9AOYMBQProKyVMNhqmolwXAJZw52Pb7QHPlXL7uflTt7wwWQsuAwADDSg+YetqvE1kKSQtxRxTLSxqB6QlU6M0ZccqgRSmtRWj0rTS8U4bGKlrPmKiWBNWu621VsdGh3ipJNKXoBcOwdWrtv8AKFWNw9WTu5HVt9Rf3hk6NYfwfG5gAGCUMVU8qRcuLqPzr2g6VNChmPUs76itmGlOsIwlaBlC+UVoxS5TpuatB+CmLQEUSopPIGDEkvmOpAIuWdhqaO4qQbHAmitv03vW7R0oB5leUfp+ggE8SSwASStSqqLVbQbC/sIKmzs1iDzK9was2j6xNqUTNJnJxezACwAYXqdyI78ZSWAAFBUX3Lk/QRWrDg6nMbVp7abxGbhBbe1adfV4ykxGiYUgkqcUGjP071iOKxIKQp2AoLPajihN7tFUzCAUSS4AHy81NO8AT0ve/wCNt+0PYDWYT+IScLIRLWhWZiwSQBepLkEerxmsb/ECZNK1ISEpAcKKSovVgRQB21j0Txt4XTisKo5XmSxmSf1EB8yHuQRYbgR57wjw8JeSZMCWYJZstHBOYnznRgK12eOiSlCkdDk+M0HgXwKrGA4nErWEqVy5gMy0sKjRI0cDShj0uVLlYdOSTLyhuz9yanvWMNJ/ikmQnmkDKKAA5SALABmtpA6v4zSFV+BMvuBTU6wfNwW30pcV/Un4mRO+OpcwJCVhxlLgpSAGqxJHbWEU7EjKUpBDkGhs1SbCo0PU3ini/jpWLmpJRkQlJCUAhSjmIcklLOwGgaLlTAUB8xKnBGUMkAJyqDAAl2tdtAYh6tOWjnfSKcOwLFyUkmwNXAF90xvPCmMMqUlJZQJJJerm4JAZR6/OMDhbhTOku7ByQLEuptbFrdafYniGICCqWTLclgmw2SB2rrQUg+csXZounZ6xxXg+HxSOYZVaKDO4ch9xGB4lwkSSQSBcg5nfoBlBpSsLeGDi09JRKVMJJYqBSEBP9ein02jW8N/h3NAzYrElS2DBAsxdySeZzUhme1oeSz4i0kpK0jHz6kDMFZR+rMzs+voPQQSpZUASXOpBDbO1CLDSO4rBNOWgH4hQSMyUq0UxzBz6kUipElQI5CH0ymrmlzQP0/eOdqtHOugfEMAVy1FJUHpQVUKu5Zwm3zgXgXhwzpwcuqgSAFKBZgE2bIAHvQPWsaOWkl6Or3saO9CP7QZwriBwqviLS6AhmA5nKrjSpBesN5tPTKUhlx3w3JwuCTnOaYk+ZyHdhlA2AFO0Yxk8zOxu5cuQSdX2boIu/iP4xVO+EmXmSkczm9bE19YH4PiQpAUTmPWqWq7g7tbrobPNK9A9KvRauYSoGlAAkUYDKHLnV6t3i3Cg5gxINXt/q0f9qCJE5WzJBPUmgDKrW9rbxcFFnTlS5YkOkM/lcn8+ULRME4pNUxFgWYs4vWr7gPXftC2XLUslw5ZhfZgB0SK9Gg2cpyp8yUlywLs7UXqUkGhqW+UJp0IJFSf0pcszClhvTqYDCUqKikcqQLJpzFybk/p6gUpFQlZHLJobcpFCdG5hca21goSScoJTQaVDOakgWo9dyRpG98J8BlZUzZqcyrpScqh0WWDPsNNammjG3Q0YuT0Zzh3hXFTUfEUkBwWzHKWN8qQKUoKh/qBOTmAoSElVCa0v0FAN7x6VxPi+VwlBUrqwH7mPPOKyRLWM6gSQSmgSGeqeldblzFfTzVaHlHEEEnOnMUkqsAGSN+5JN7UcvASUsojLmJFQKt1106mDJjirvu5d9TQn5Ujk5WZOYFgoHMANanKTu1yfaOdbJtCPFDMvlAZqENrVzo420gf+VK1lIrmYAkXr3oP7Q1KXqwSCKJY2Aqfvt0iUyWlgL1cnK5FwO9O1oZMWxU+fKtbhIo45lFrlqdALabQXw/E5zUkBAoCdLJSNS5JJ7k6CIiQMqgLl9GYCtC7k0ipWF5UuCVTEskJLADMU1c2vtpvDKQ1jrB8SSVsolQ3SwetG6FTem9WIGLLOCDmcnVmd3+rwgw2L+G5SlgfK7BwQpzpXTMKAPB8niCV5EpAcMmgoTuBqzm/TeA4XtBsYKkpUOv8A9js3SB5+FS4Ac05ie94mJeXKSWJcgU8r3cbjT94vw/NmzJdtr3oO0J9pgaN5wDjiJ0oLSp02PQi4PURjfFOFMpYJBUlKphTlNkM7MK36fWMTPTPwhMzDzFpJZ2PK2jpsfXrE5Pi6dMSj4+VWZShmHKsNlqNjXQaR1udxplLUkafwvwKTipx/mF5UJSGRRGZ+9AkCtK1d9Y9Aw3gnha0t8CUrrmUT75vvHmuFnZCVpaaDQP8AqDi5I9ido7P/AIkKQFJlSlZk3DhhVno9HhfNxrYYSSVG94j/AA8wUvmkmdIDgqyTHSQNFBTlvXWMhxKZLQQhCkzA+YEIFRQMc1GoatU3jLY/j+NxYGeYGBDSwrKp38wDiobU60GobYX/AAkozkE5HIN3LtmdyVVJ9jpVZ02aclWkGSJSlA5hrmKyaMX1eoJavQbxdgp6SpOcAywTyl0qIqpRBoTRyx21tAiMUClwWcdzRjYEXJp2tBCQggpFuZwohyTszs2p0bqYQimehcL8bYQSwgTES2sgjI3Z6GPsR4gRMBKZyCncLDfWPHeN8LM1ZWFEJIsQlGtg1CGD6PTWkJpXBJ6ySlKtD0awUSbX13vF4elKi38lm2x01AxUwSlZpZD0UFJBy81iaZj9o7LQk62YNTTSoZoTcH4SZTDUmqmYEUIBLg33Dd3o/wA+Z1LKXBfyt7N+m+ukc09tkn3RPCYhKVKYltHuw1pQDp2i/Fyc6dAp6G6joMrlvWlNdIXYaaoqo6g+jBPctt2eHKDmDKDDYMCG1chm0Yhu9onHQy2YLxFh1Zks7WzO4ej1a4fR4e8HkAIYIJ6mtxTQXqRv6QXi8EsrCpqWSdcz20axIrQfKLMMtIB5rVNC5Nn7PqaWiiYrL8Nh2Sc1SW5mILj9L2tq3rWPsYtCGAD2NC1TqWqQ2g9OtM/EVKQCCKOb2tcf9x0pBP6iCQU5nL0NGGj9jSGsUolYc5KZRmag1DilruI7MQxASA5dwzNVkt2TUnR2ifwyEDRxZhps9xV/nHFmqqhRqApi7uzh6aN+GCzFWKlpd3SxVldCTtVXMzmhoKV0iiZxnESgTJWpJa2blYA3ehP1gleFIZwEhiXPKSA+5Y7fSIHBheVwAxu5JNCfQClmgIZMu4DM4pjOaSDlc86wgJ7BRuf6XaNFgP4b4lcz4mLnglh5ACQxejpYegh1wLjShIdMlRQl0p+DlVZq5UnNV7AG3UQBxfxokKMtSzLVqlZUg/MxeNPp04xStme8TYWVJnqlpXmyixcl9lNcmhru0AZUuQSSCBdNXIo+zbdI+x3EJK1gSMoP61Sxd96u/brFcpsrAE1qCSLUdVqa+145vRVK0QfSqdhFu5PKHYHoWcb9Swv2i9Ml0+2ut3+Q9oIVKMyXzEAS/K4oa1q+n0aoaFpm5ya5iNWAYg0I9PvGutom0WcQwYSOY/p5SzE0oB33gGaXLzAlQSlKUjNksGSHap6dDrBjZWcDNfe//wBWpY7xRiJSsqRRkq31ANQNKAe0Y1guJw7LIz5w7WcMBYbim7CKnUK5QEpcszjnFL6sze9YMnyilgQbPUVapB1NX++0RVKNa5gWpUucr5vT94ZM1kMLOuFLAIdyTcDmYPYkg17bCGBxpSEJb/Mq41/tp6GFxwoBDk/pIA2sf+XeOTsWuiWzCrBjozMbkADtBew2OJ2EdJDByGIeld9Kd4R4ngCVEEUCQWHKBW5s1/Wg2jSpQCnVgQxBZjvapfsIhMwhpQMTWhPQ+uaj/tBBwV4cTU5tUjdi1GFdB0H1h/4W8OpxM5XxAFS0J1AupgAki/l816QrXKqpRBUNiSGIZiRbe+8eieCsAJeEKqH4hJcG7UcerwPONyKeatmVx/h0SQtSCMoU6Qa0dkuSGYO8I5mMPxMymW7OVOB5Wy00Lt9403jPihA+DKIMxRBUK+QOTUAsaRmpUx3ZwCoVCqMzBwaluhHro3qkpaNJUyUvFMggJS+UuXLl2Jy2AysKd4tlKqxdAepWogOBRwCD0cbxQkIaxZxegckZiSOnt84vLKBYkGpIBzC4AAN9vM3YtCCHQc7EgDKdaFrJYBySQ99+sbHwrwjCqkgzE5lKJPOTawYO2kY9GBUBzCYtRIYlJJJ8yz3FSx300vX4nXJQcsvOEiylHMC+pALDS0PFpP8AIeDSez0Wb4Lw6g8s/DJexzCovWo9CLRj+O8DmSAtJUDLLMp+Uh9aOm/vrCaV/FOeA8uXL6DO6htmFL6MdIcng+NxiVzMS0pKvIhV25jUADVrsaaQ0kpaiirUXwzSJLVUdBq99QHLe7QywuJSAzKLObZfZ3NIUy8OQnzOC5Bp600tZovwikiqkkEl6B6ObvT/AKtHLRBMYTJhUQSpVBrUgd9E7mnraAETHJzEJYuG6BgwDeh0rDUyg1mBLczhOjU1rCzErAolF9coBJerADkFLA/WGvQZIuRNI5g1Ta4BNqK9C/TrEzKBLasl3FqPTewt1j7CTFVKQq6XIVT/AJU6WpFmDkZlMSG1ZxewsWcsw9IZAo+BGVRd6gOaUD8r6nc2t0ir4RINKE1sKjQk0sKN6CPR5/h2XiMOgGnLQjfcsWU96+m8YLF4EomFCiQUkJGZmsW35XZqbWFYdxaHnDEFTIS70AJ0cnlqKA2rZg9dogpISAR5qmwd+tKACrwccpU7LASNFZlKY9bOavFHEZ3KGOTzcuoDamunWpgMmN/BviFUtapU0+ckoVQAGxAajHtpGn4pi5M0fDnpQoKtmDpPStldPaPM1J/w25gtrWYgggmtNG1pHcV4pzSVSZ0pS1lLBaWIdqKIoygz0pS8V85ItH0dUxlxjgkmXOKZCikZRyguAslWVA1Du7QglTAl8rjRmCgwLu5qm7+0BYSWtqEKdN302IJ5frWLNzm1tSgpq56ViM3bsnIZSJoKgbg76sNXiwpSFB6Ek+TmVU11+X1vAGBmirkkkUL29Lv7doPTmYpAA3JL16ga9N4RaB0HSmoUHY2cM9WLV6aUgsIDDmSQkE6XP6XfmL3AP3iqZKKQlxdLkto5FTpTZogiW+zGrHd9NWHpV4ahTk5DOVqyqIbKyn8wpQNUsAOmjR9i1JUTUS0hIc1yqUBUMzhhuKkFrwUSo0BJ1YjMNS6XHpv3imbgC+ZgSxrlatbD6Eta0HEIEqa5S9mtZywcl6P8or4hJJd8oYpcFXOxcChqQ/TXSCZcnmpmJyl2+dDp370gHFs7pqxDuOhZqM31eMKOZ02nK5ehINRXaCRjEJYZh/SQ7akPWv7xQlILFxqaVGw7wJOkZTU5i97kVBcvYUsPvCRsdjRYlqpnQb+xuWuXah1MMJ/j1OFw4QBnWkEIGjlRbO1RXp9YzowiVFwUMBQPl0LvYgMYAn4NRWDdQcAUIvSncX6XDRRNrYYyxA+F4tc6aufMzqK3NC1dBYjKNALOGvGgwuJGRikhRuSC7aOfZiWMG+H/AApOnoeSn4aVEkqbIjuGvV7Rq0fw+QMuee5ZKS6AxYMBU0731g4yltDKEpGPmymoCMriqWyn9TGlbAVihcpwx/2hgdb0o1H6/ONzjPBqE5lmepYrQhgKUqDYdXjLkoTNTlKVJBQQN7Md2oP2pGaroJebj0F/kZikuETcp8yiFEG5JdhcH7QPiZCVoCamqixcuAAQ5YA+/pHqHDfEEtZq6TsYt4lwnDTQpQGVZDZ0e4cChqNYd+S+Mp/E3wyPgvgGHllU1SOYeVJAp+rMetWGzbwX4p8ZoCVICkoDMSrbpGc8TEySyF5SbFJZ2oM1RlTVqn1381xHDp81RCkqzB6GhBJq7/le8BSaVIOWKxo18nFypimQabh2f+8E/DKlItVqA6XY2D1t1ivwN4RnTFKJIQjVySS4qwcsWJrGs4/4QEiX8RBJSLg6WY0uKQj821kRafUKZIJyg1YEalruNhTaITpfZQFnrvoOpf7RQhQSujm4dRp/YdOsE4mUCKNZxX5f3iN7D1A4QCAcxfmYPdLM472+8Ey55SAQovcCjA1GY6gkDbXaFakXKg5tTXrWw9O+kE4fMC7hxajpJcUta/7wysWz1vh68uGlp/V8NIHfKPk8ZPxClC0pxFqDONSCGANLg8vqYAlfxCGHk5Z6CtQBIKKBtHBZr6PGHm+OJq5UyXmlhCl5myqKqqzkA2Azbx1ucXEtKWSNKccAkBJBVudOx7ltqO8Q/l3UCU11LirnXW2nT3pwS3SFGgNXABanel69ukbbw14eSUJmTKggEJ0pqfnSJxTkyMYuTECeDzV0loKmDHKkctAwJAHer2gHjnAlyy5BSVNVLksLgEVFNiHbpHqOI4jLloYMlIGlI8c4r4pViscr4b/BykAMWUlJqQWdsz1FoMo0WlBRX+kMKlbMFZQXLqYN+mqiKuC1YXrlMKhwSGWzP/qNyDs/TrDHHLdNUsGrlUyiBWr3fa7iApEt7EMf92l6v+CIkGWS0gO1CTQZTs3KLepaDsHJcFYdeUOVGiX9g5tQUe5gQU5uxto+tw7UrToY7hMSlauYsGdnZID0pb1PsbQKMi/Fz5hSGOUGjaPuxqR6a+9XwVJAzljSjuTS7Vbb2iUnB51ZRTM7Am3U7vt8o5KwQ/S1ASp2D1dwPkA31grZmixGJIc2LiocN2/fpFsua10kgAsCpg4AYqr36l40vB/CpmBXxSUuQRRJUQLZnBZoXca4AvDqYgLQr9TX1ILmhEWwaRsWlYjkYnlrfKqlqhmBofwwLhZIKkFSSSe57WYsNv8AqHCZARVmsw0epqavv7CA3AQlNlVdthUDo+jQlCnJWIZLo0ISXuS3s0EfBzIcggB2N/cb99/SF60AGmgtUD5wZJWwCQA92Jr9fftpEG6ZRbR1WGC+Zwk1ufNSgHTSDPD+GaalUwOhNdaaMWuK1GxJpWKJoUKg3Yszl2Zq6Df9oc+CxmmzQouMrMRQ1q1w1x+Ut0MF+SNsONIKR8NSCGplIZukZ/xJxMolKnqKmlMpnvUBqkB6xh/Hvg5eHmfGwzhKiSTnIUlRL3cBtB/1CvgPhbiHEkqzTVfCSWCpsxSkZtWFcxD3FK3jpbf9Wizk2c45/EGdihlSTLQS2UKBJrV2rY0HepgjhRMpFVAECigKuok8tMwJBetjtDmd4DnYVAzISUJDlcsDzBLZi6cwBarb+kDKwZFShTqqwqMoIDkhyK2eOaad7JSYJxLimKQf8Jil2yqAzD3ts762gU+JcfMCsqlS0gOpIVzAE00CiOo3hkEAZapFfMlXQUuQwB0G9Yjj5qCwT0q4YkG4LM2rN/cZ6ApNCPC4iYpJSsiqqkvmc3Lk2YC1I0fCuFmbm+HUpGYqrYltKktRte8BygmyEvWxSxSxDgVsK62jdeEUJGHJbzKV3YBgLdz6vGisnSDFZPZzwZPSmcqU4FEsNSQHUfnbpGh8bnLgJ6khyE0DPXMGprWPNpePmSMSo8o+ErlOUMR1IFHRcBj93niTxqnEYKamWooPLm1KCCCRS9rjQPpFlNJUysNxaMzNXkZxXVzQWem70+loKGIUpqjWw9HqHhLw8CYmiwokshlPQF2qM1rO1q6Q0wawkZTzFvzue/Vo5aIfSMyUQXJc/NiezP0iclbGlwQx01Y93/NrJ6wBUCjWoG3J1MDKxQpQszUBO2u8ZMVncbgUzUBKqvqDWjV21Zza8L5HAEhwVBfUFwSfM53t7CGgxoYAkljq5DEWGn7x1BFAAAGrZ3vb2prDZGstlSACQA9AKW31ZywbUxrvCsrETKOoSAnlJZnzVA1Ib2r0hBwfCIEwGYrKlLFjsWB9HLVjZI8X4aWhviITlDAWAAGmkW82k9st5w/6Yr8e8JP8nNCJiwtrAZioPVLCoo9YwXh7gvwZZUvKSatRxflBv1IMbDiPjfDVUJqVqqQlJclgTewtGfwOJM+SCB5nJufxmb0inpXwE3+gbiCCGDpCnbKSHHeoIHV4FVMBypyAM4JBvWxqwprrTvFuLSorBDv5qAMasKMzfIxGThSwIoXd3c3a+9D6RzokzqsOMpIYC27Pagd2eBpCQSVZhUFtHZmJBqPQE1s8MhIDuqXmVmJYhk+pfcjX9ooGHo7Nmcj2LtXf6QaAdkTSXFAWoxsHr1tcmsXSpKPMontbW5P3gdE3Ils1w6mo9iwJr0cbFoLu5SEh2DG9qCpqzX7Qr0Mtm/8AD3GJc8cpZSWzJNFDqxqx0MOOLcMGIkqRYmx2VofzePIv5oynmAD4iSBmK+YPtvaG/D/4rLSkony3yj/NTyv/AMS/y2tHSvVNbLwknpi+ZJyqIOUMTm3KrEPqxpp1eK8QgFTFBCWDVzG+wsK+sXf/ADcueuaVFuYuMrVL3OpcPFicIhaxW9iTQgX9YRbOeSp0KZoSHsepsD2bQxVhsSEqbM40YN9KnsG7xOdPepLMXG3V3+94Clyn2BO5PXTamkc30xoJLrY2/wBRFaPs7ehg/geMKJnQuPV6HuT9oT4Eo5WKqUJ3PQNRjRoNmycruAQE3rrtFIOmN/prsbjUKlq+KpKUhPPmIFN/zpCTw/x/4MsfDIMskkP19aHpGD4zg5k6YVFaiKNnU5Go9K6fOLZvD1fBEvNSlvnStXvF5ettUg5/T2fB+L5SgyilJ6lh84yHHeKYVSlqlFBmtZJBQwbc5QBuNB3jx/HYFaQAc5U5qTytYU36n+5+w+KnIUDzEGgLOC4tVnu3SFk2yrnaN35yCqpPlGbNbQMMunYehiE5BDCjC4dhqagUPodoEwBPw0hQrchs1DqCa/8AV4LlKAKnIAoCC7m1LM/T+8c/052fBID8pbUhh0Zqt9ailI0fBeKpTJCStKTnYAlrhxrW3yhDiTqLn2cgj3cGnSFfF+H/ABJWVN3JJLD122isXjKzJ0M+L45Bxa8qwU/DT8RmIJSSwBtmFH7N0jP8fwsyZzS6NmZINbM5/wB2r3pFfCOCqQeYg21p1FvvDyXg+YWcAliwr940pXKwtg/CcGpMsOQFFnYDftZoITighQABoQ72LN0MGylO1KFnNz1f2F/lFQkozFZ3u7egG7aROW9i2Gg5hVnVq3t1BO8K1YdILD1HRtv02+cGysUDamwAqQXdzcnqX2inFIezMC5S7Brve/0frC/RmVywCdXcFiKNBQwtaAGutvnR/wApFWGa72r9x6dIOw4sLNoOa14pFWICT1BCCEvmVbpUudj6xncSmepKio1BSEinNWuU2cXe3XSNfgsIqavIgcxJIS7UoHO2r/8AUc4vwdckhC0gsxBFXuQHbcwcdWOrMHhuGLUqoKE1r5mqBuN7j2Ma7gXDlS05XDtVvLdz12t07xAGtql+rly/y16dYZcLWApi4Nty7PXYdYyaYG7A58opUA1xSpuKPela1pFkuaHfNViAxZ7Fwxev4YuxkkFSaliFClbO3bv1j6UgBBIFgaavZ+u+7e8GKAyBBUCAKipZwGGtXYUepMQTKysXUafTTvY/gi6dhwU+YtsH01PR6esUykElymjd31qNYegFcyUGzFLkpF3p1o1fnEpSwk5WzBTW0DWBIe+ggoyQzltN/QszWELviBNQxcOXTY6JHveFaCnRZjTmBBYAFwzMK1tr1gCfgXD5OtQ4tR+7W6Q2winS5uDdwzbEMzP9oFmprlUHcmiaget3/HhEF/sE4XwlIKyAXJL3uQ5DE2qY9F8PqSiWlBQPlY77mMghICjXMQ5PW2jx9jONT5SQJQClPZgQwLFtvpHTCWJovYsx6ikNYE9x/Yx9hWCXIoaMCd9T8/SB8e2fK4pcFqloKw2HCgkaD9Fxe97VeOWKtgZTMxBlqzACpYDtcdR0tDyXO+InLQhNuxLb81e/tCeXwrMTmejdBqYvlz2IADOW6lmfM9PmfQRqCmXSMNzEZbm5Pu41dvSCJOHSCGbLzWs9n7Xp10ic4ggFArb+4psLxXhsYUhimo7OGen9oaLRmqKJsrN1DklwKMLE2gRHDk5goCgOrXuSIYLxFHADkBnt+N+UgPFYk5nZw1/ysaQpwhNKBhSqWD3Jdz3igjMGoHq7u1GrV/SJTpmeuUioD3DP6Vb6RcqQxAJOUBuWwrrpCVbCV4eYQLsKWvSjDU23aLciVXdxTZ2tQwOpLgsaX01Av/eJrkg0DVLByNq/TSCAlIw+pNw/3b567RKYkpcF3BrpqC3escOZICVNR+u7donNnG1SPYisajETMKUsGU5ao6PYGLxOdwwN2LdC/wBIHlpAJOZ9hrSh9YmCRSxOnv8AjQAkQkUUWs5P52vEpUorFmJGoAH9oHxGIagBFNKb2jvDp4erkipNuvrE30ZBBJzeWzVa5a9dPlDBCz+knv1vb5e0CT1c7mvproK19O8XpxoXSiWNuhvF4is2/gfAApXNa5YHozwr8Z8RRLTMUs+YgDo1m3OsPfD2ORKwiUuEtmKidq1PoI8h8RcX/wDkMdllq/wpdi1FF6n9u3WOhv8AGkdLSUEHfGz1DBx5WZrMO5gzCTOZmajV13IIG8UzZISKhiVUIcUqAwv8/aOSQEkuGoNWNCH+ZjmqmczCOKMFCpLAh7+2juRt9InLUCks9OwDBhpcu9Iji5gBQS4uRWlmzAmO4ddiS1H7aAj0+sMgBEyYRlyglmZiwDlntWzxHDJJrRVyKm2hvTo9KRFUxiwBNKOGzXrUbuH2izDAOCwLAdwx1PfdoojEcfOypSl6k1YtuT+a9YARhUgAuQdL26UpSL1glZVarO937AU6V9oI+CNUmg61o5LPakDpgaUlMtAJJBILZQ/uCeu0RxpIBCXDkP61A3bX7xzFJKlDM7MLqb0sQBaloswaUre9rnXYD62hGhk/gPhcUrP5WG5AqNQP31guRNSoVCgda5WuQPwtWBwijF6sL3b9R1oINwqqMEhn99Li3X94eIokVKK1qVlBBJP7l3+W0NJEkkbaClOmnS/aAcLYf1D7w4R5Fd0/+sCC0Zgs6WC9y2osaP6a27wtXLKio2zas5bYbEt86w5kWH9Kf/aPsV5Fd0/UwzjYALB8SVnWV5dgGBpajXA/Gi9eEYhX6TYMejj6e8KMNr2+xhxh/wDL9P8A8iObKivUSTKdINiK7i7adKMIAnSAWy23t1LdC8GYf/KP9SfqIHx909k/WLPhMAVmzEuXbe5Io5/LwQJVBUghrEA37db9ekHSbH+lUUL8g/4/VMIohK1SyeUUSNARU0AJrVTbe0QUpqabndvZn9ae9uK8p/4fQQLi/Ofz9KYz6A6lKE1sBRnIBL6M9S+kdk4nUC41H+7raJo/zEd/2gaT5vf7wTBJTUkOBQP61/eJLGUEm1627D621jhv+f6RE8V/lj/jCswsnkqerh767ft+PFmHBSXAqCKkFRcdbM++0VyfOex+sGTf8n1V/wC0I1SCiSiTe9Cxr6n+8QyuApJOYGpZtm33iSbp7wTIt/yP0MGAWJeO8QnLlmVmYFwC/KdSCdX3+xcfeHpCpSBmBLlzTUlu7MB+XMxHl/8AOJ8N/wA1P9Kv/UReqM5Nqg5ai4+jir7aekVKTUv0r8/nFyvN/wAk/eJ4yw/rH3jNCkMWpwktcGrXY0HSOyVsDmJDgdSRt2izHfo9YGxPlPeMumCs/mIBJa20WJZmeqt7NevveB03/wDH6GDsVeX2P2h0jAfwilgxOzqOodxW9IKEzS7+/r7QNI86/wCn7GC/9H5pAi7MRnSiR0fff1gcTAgOkVDVI16G+jwTI8yex+0D43/MH9Y+hgyWjFuKwYUlK6B2cpDl9Af2gfBywkKJKgzHR/ww1wv+Wv8AqhB//T1iaY0j/9k="/>
          <p:cNvSpPr>
            <a:spLocks noChangeAspect="1" noChangeArrowheads="1"/>
          </p:cNvSpPr>
          <p:nvPr/>
        </p:nvSpPr>
        <p:spPr bwMode="auto">
          <a:xfrm>
            <a:off x="1690687" y="-182563"/>
            <a:ext cx="304800" cy="304801"/>
          </a:xfrm>
          <a:prstGeom prst="rect">
            <a:avLst/>
          </a:prstGeom>
          <a:noFill/>
          <a:ln w="9525">
            <a:noFill/>
            <a:miter lim="800000"/>
            <a:headEnd/>
            <a:tailEnd/>
          </a:ln>
        </p:spPr>
        <p:txBody>
          <a:bodyPr/>
          <a:lstStyle/>
          <a:p>
            <a:endParaRPr lang="en-US"/>
          </a:p>
        </p:txBody>
      </p:sp>
      <p:sp>
        <p:nvSpPr>
          <p:cNvPr id="25605" name="AutoShape 6" descr="data:image/jpeg;base64,/9j/4AAQSkZJRgABAQAAAQABAAD/2wCEAAkGBhQSERQUExMVFRUWGBgaGRgYFh4YGRwbHRgaGBgYGx8gGyYfGhojGhoeIC8gIycpLCwsGCAxNTAqNScrLCkBCQoKDgwOGg8PGiwkHyQsLCwsLCwsLCwsLCwsLCwsLCwsLCwsLCwsLCwsLCwsLCwsLCwsLCwsLCwsLCwsLCwsLP/AABEIALkBEAMBIgACEQEDEQH/xAAbAAACAwEBAQAAAAAAAAAAAAAEBQIDBgEHAP/EAD0QAAECBAQEBAUCBAYCAwEAAAECEQADITEEEkFRBSJhcQYygZETobHB8ELRBxRy4SMzUmKC8ZKyFaLCQ//EABkBAAMBAQEAAAAAAAAAAAAAAAECAwAEBf/EACIRAAICAwEBAAIDAQAAAAAAAAABAhESITEDQSJREzJhQv/aAAwDAQACEQMRAD8AxKUkBno4pb82jq5GavXSv5WDVy7VSQ7uk7UFNNbxFMh3VS4Ydb01v9Y844wReESEEAFz5jowqB0c1PYeoclPwgSmiibm4A2HepOwh1NWAGygGrqfUtQ073LwEuQVGvz0raohroNkuCzzYnKDqXNHZazu7mtz5RUw3weJILC7l33Fa9ABUfvCXGSyXq9bttQNT22ePpCinlUT1PmerqSK1USzl6M3UM6n3obNBgcNnL9yK03eJKkhRILAhwK26lheBZGMKiAnloSX5QxtqwDNTr3gtCBlqSC9er6fWINYh6BrwxAJFhqqhJcUA3inDyy5d6FmHmc0Di9TQkWYwxcrIaihTcb+8VYXBFcwpqABVqv9L3h4u+C1s3/gnhKZMlMxTlSgCxTlUkMzHr+axbxzGfEdBPLqAWcdTdvaM7h+HrlI5Zi8uVIbORqS9D2FIjwvhxmY2QVEmWklawVluUOmhNXU0dkJOKpo6KtJI2HB+ASkYcgoAzAlRUAS3fZo824ngFy3zIZOZRB+jsaUFj16x6rxTGjK5IAvWnvGVVxmUZsgZPiJXNSnMUuh3sHDKMH0hHH9AlG3RhpzS0pfMVEApSwAAUHzmtTVgKCkX4JeZDlwQft93Pt1Ebvxd4NE3/FlAkgFPw3ANySQVJL3s/aPPcYpSQEqCkSwTylwSymarW9rxzSh8YkouLouThz5u7OoAdbmOpmlBJWHKy3KQzmgZnDAPSkWTlpWkMSWpoakOBmp3sNbisCrlZSQT96MLVvpEGsHTFGMuYAcialNVAF9NW/HguVMBIBUWufzX5QnkLMsEpBKS/KzGxY7k7Pa9YtwXEUlydS19zRtaWAvqbxsPsTdHKlsCAXdqjW+0DiVR7hrjb/sRxKy2ZwSSX6aufmBFipwIYaO7e3tBy/YriQKQzZQxaz0Ohu3vDHA+HpmJ5ZVQLlRLB3G3R2G8UoYsRYsDXQO/wBveNT4c8SypEj4agXckMHcfjCvSLwim9s0Em9hnC/4cyUIBnK+IRWjoG9S7q9YU+O8ThsHhhLyJZRASH5mdyXqade0d4t47UJalnkQPKNTt3UY8xxU/EcQxCVkVCgwZ8qQ9SdA+m46RWSilSOhuKVJB0yZXMlVSCaXtmYsWNRb5RUrCfqJzKUXJcEl70d3Br2Lxo5/g3ESJKZipbhjmZjlowdj6v1hVPwun+1j6kGlK3NNIizmaa6BZQE1zLJSyACeU5nc12c0bSOyUnM6QHJYC97N2GrvbaDp8p3UUZHyhIBLXZ7OaJb1iuYCCAoBOV2ypYq6vvR3LNtpGACpwIUcqVlVuYBgSdybVLRHES1ZXpU+YNVm5Q2n1MfYskJQkjKSAbE8pAIPdTwNJJlqCwW1IuOtNaH0gqkEn8ADNQEGgLtWnuK2giXKEsLCiUFgGuajMz6DeKioZXSbezEF6EVP9oplzQ6lFOckUBc6XNo1UYf4TwdiVOUSJjaEgJ9nYikL+IcNMpSkEFK00ZScul72ezXj1rGePcOLEk9B+8eaeLuOifigqiXSAncgZnf1NoeflGMbT2UnBR4JZksksf8ASw0GqqR0ymAFBS5+mlnguWpWUk5eYEaU9BV/SOmQkBywo/0oHezRzkhcqQV7Ee40q/5aKzIykKoSCBzWDfXoGNIMxOKYFKbezj8MColFVgAzXHQUdt4AURLmtBmPmJ0F9afjbwxkzOVBBQlOWgNFKObJQAMAEgFy3dzFeJw5KVEua3ZwB2FoFw8wobKXBIqNrVq6Wrp66Q1p6YyHkthWzBqDXt7xJrqTmzdDTN+zb6RTg1EJcrS6gXZ6J6lrm2/QQWmZk25q2en2hKxdDdLU8cKB/ihxumtGqWd26wJM8UJCVKkzBmtZTguKM16jQ3gPG8PWonI4KhWtAm/MetK200ifg/h0pOIAnzEpRTJlJBEwkE8xqlJAqaOWZovbfWPCTWjecE8NqUhM7iM0qNCJSl8qRoSBcn/SBSkCeOeLZ5Ik4WWSUrQoKYIQnIQoZSpnNGpuY1WI4AVhkTykbKZR/wDIF4zXGP4eT5nlxQT1yt9ifnHQrrhaS1oY4Dj4mS0k3UAW1BsR6GnpGb8aYVCpRnEAKSQl9waB92Pye8Y6RxadgFzJCgmcmVMUkssvmepSb9WaFWK8R4nGTUy3Vkz5kyxUJ6khPMwcOqwgylFxpkJOxrgZhSlRc1YUeu+j01P9ovSQRmIoaIpeunrAM1DhILMl2B1BOmhFz/3HMNNyrF8xfMTcJsya3NdtqXjk01TJoaLSyQNwXGhqwtAf8oEEzQWU7JrUbt1anSu0McQUqADlP+2rjYHdZ20A9qFpNHFNf7RJ3BhK8NxUJllLKCiB2vlSNBYO8MsLMdgGLkau4FhvXpvCTiOBfyjKgVDb7nU2itPFFITlJAdQIIAcaAKNKAVbr7s0pbMmaiesKJduVwNtzT2iubLWCAk5VVCSBuzk7hgaGK5c1kyxmqtz7VdqMkhyHaldYITiBkYVe6j7t3O8DcXszQkmcLmLIVOWpZFQxYCoIIDMLH8EHYSUJbMVApLpYU9yp+9NYOROACmr9HZmHRohNw7hyzD66i/W/wBIqpWI7PY8Pj0TZSVhilaQfcR5p4y4CqQsTZZBlKOUJtkLUGxsSCexeDfD/iuVh5Jl4lfw8hJBU5BF8oYXB0hNwfx4vFz8pYSEzHII5subkD9rx0zxkjpbU1Q38OeDzPQmdOWtKSORI8xAoFEl2BqWbXSAOJeECcWUSSZiSkgVDhRSQcx2TuI3niHjKJUuhCaXsAIV+AcYmeqfMRVKCEBWhUeZZHSwfvG/jXDPzjwyXHPAkzDBJRMMx6KozUYtV8rU/wC4zM82SyWlAuDTMrPlCRYt3rTSPUfGHEkIdS1MhAJ/OukeSzsQZxUwBBVmDMpv1E01ANT0ifpFLhKaSYSmWnlUXKdSAyRTy1uezlu8ULksKg+ZjlDFqEjboxi7DFPxMyiyUgqIOrCh1AcgUG17RWpflUFM+pFzd7Ow9biE+E2ZQKnIKRmmtsF1NHcFiLEXi/hWGmmeFzASApiVKNWunNrTbeGOGkgVGYEhTsdCWuKtleH/AIX4MZ8+XLqE0UprBOt7O3zHSFcm1RS70afh3hMrwhmzDlWxIZg4GgKqZaOD2jFqUknl5i551Gh7eu949s45iEokkMGyFIGjMze0eI8NZUsEFWVlkJqAKsXADBiGpo/aHn54pDesUqolLYMm/LZ3Fa/UQQrCKYaDVqjR6incR8sgO1qj1YC2l7mOyZBFRrbbYVBcm8QogSxayEihIrmo4IazdPxoHw2DoSo8vlf/AFG7D31tFuLllajXNlu1wKOcuoct9xElEFIY8oDUG4JJvqbwAlCZvMPKk6PZOp9WtQkmGWFAWzHlvmKXJNjT9Rq/SFkhnzCpDjTub6+mkHcPxAWpvMGLEuGrQAAtetX3pBX5aYUwuYk5DzJJDlLsw6tZ/b5QqxeDXMJSshRoC4q2/T+8OsiUpLHmajHs9av6e8VY3AFgpNEmpJGpcMdyW8oA+8BNtDNCnDeMcXg8iSTMlOQAfNlDMQexau0OZv8AEyUuSv8Ax5qCUlgMyVO1GIo79YY8A8MpxeYqylKCARcDUJcBnpUC25jP+MPAX8up2QBNzMUpcXBKQ6XSqzGgre4jrhOSVjW62ZbgLrJzXcqzG7i/W59SRDhHD2mBRFkBn/SkAigd9z3J9R+DcFMpyo7aCopl9NdX21hp/LnKXAFHLk65i2hJIL+giLJt7AJctwVH9Nhq5qAOg1H7x2XJJUEgsygLihGoUWarQQEuk6USTYaga+79YmUMP9R7gMSFKYdB6XEIApBCCkklRqCwIez1JdjV6P8AKGS1pmFSmYAhkigP2YW/HgCUgqUyQCS1Hqagtp+xiUzErTMJSxdrhkktlcAU5XFNh3gva2MmHzwyQHSxrlrTYtqQxvAM7CJd0gFdCHq29LP+dj58vlSCKqJYkGouVHo35Z6xPSAAwYjSjfcxN3F7CxFNziqsxehUTXLqPXfpDHAcSzrCbtobAAaAWtrXXoPsaFKDDRrs5Gml/qIVqSqWFJFyK9QC+Xs9SfTu6lfQJmiwk5KrFyDd2vTb27QZh54DkgFrBqU1jJ8C4mJeZKnGartarqUT2oOsaEFwkAucgzMKAvzDq1A9KloH8bW4jA/FZPxEqGWpBP3PbSAfDOP+BmeWh0OrnJCWS3NQVajjr3hvIL0Sz7m39IvHMRgUlCgWrQjQ1du2voIMZfs0W48MvxDxNPx8xppKnHKhNEg0rfQPePVvA+Pl4LAMtYGZSpilHsAW1V5dtfU4+RwxKWCAkFVew1feF/HMCtcoJDioIIJropPs9dwIupvoY+lPYJ4v8WKx84lAbDoNQq/9ag+5YB7sInw3h5RLSzgkEkqoSFUbzbFqdYX8H8MlJEyYRSwu2gemsaL+WBB82Y2Ac2FG+VIEnYkpWCTppEvLmHOxmEB1EDmDqPUtfQbRPDoKVGxIVVVwOjmqjSCJmHNAl0kAPQhmNz6m+8UowZlspszmiQa03LUrWFToWxXhkjICXokMkCxcCjk1Prc0Ebv+HqT8WapRJOQczEsxYpJOtqdIH8J+ElYuaVLDShRSibm4CLV66erRu+J4iVh5XwpaQKEBKRQOGc/Xcw/jBuV/C0Yv+wi8RcWZK1qPIgGr7D9/rHmHAsO6EXBLvmIAd710/wConxvDz5RTKVNWuUkpKUuU0DltgzbkihEM+H8KK0NKSVUAyOCpLEE+UVfRq6nqfaeWqFlbPpaBZio3YHQBtrUu3eC0z0EPahJFn96nsNXgdXDcrpmBUupcUBpUJa9zY7xevCBCCLigpbq49K+8Q2TB5ykBKgTmID0BDE3Bc3ahETMzMCoNfUgEmzhzVm7+8Qz5lEkKfmJBYZVFVgdRV6ANBknhy1ghEsqKQKpBVXrfKQKtASN0AmIzZUhyEvT699KiOuEChJFzSwLO9WLiDUYcA1OVQABzG7BixuO3Wl4rmYfMXScwZz/6gO3MRSztAoxZInFQ5nYt0LaBrgdYYyJa1DLVVC6QrKSCGIDAsW221tC3Dy2ZRSSC9SoVJ1s5I2AeHGExhRlJIYkMBc7Eu/z9hGXbKRNzwbCS8DhWqLqLlydn9GoI8r8UeLxPxBzlTCgSCwAe3ejwZx/jk9eVOdSgpuVIZ+gF6Wjz3FYSZ8dlS1JI5iGKVNUvY8oa9veLudrFcKTknpGyklKSkFIWCArzDL/pCRR3u/8AaOTEhaHcvVRoGAANPb52iOEwZypfLzFhlLkHRg4YV1b00uXhgkc4yihGYXdgBQDLbzN+n3Q5yBlKbKLO50AAoOwHrEfg2LMSSbM4Dl7tcm3SLEyVZQpymjBT9C9dmYdtdI+lsAHLn3SoAAMC9S70teAwE/5YWWDyhISzAC5U4Y5iXcvC2dNZecJCgzhgwF0hWrEEW1tDVc1WRRKgCXJNXqLOdKUZr3gA4oJz8gUKgCrAlwOjVtoQ41fUMVYGcAoLmE5QRmB/U9ai516UPqfiF/EJUEBKS4S1AACX7l3EABKXBUkkAVSDlqANSHufXpp2WsACYp3LgaOXcs9AOYMBQProKyVMNhqmolwXAJZw52Pb7QHPlXL7uflTt7wwWQsuAwADDSg+YetqvE1kKSQtxRxTLSxqB6QlU6M0ZccqgRSmtRWj0rTS8U4bGKlrPmKiWBNWu621VsdGh3ipJNKXoBcOwdWrtv8AKFWNw9WTu5HVt9Rf3hk6NYfwfG5gAGCUMVU8qRcuLqPzr2g6VNChmPUs76itmGlOsIwlaBlC+UVoxS5TpuatB+CmLQEUSopPIGDEkvmOpAIuWdhqaO4qQbHAmitv03vW7R0oB5leUfp+ggE8SSwASStSqqLVbQbC/sIKmzs1iDzK9was2j6xNqUTNJnJxezACwAYXqdyI78ZSWAAFBUX3Lk/QRWrDg6nMbVp7abxGbhBbe1adfV4ykxGiYUgkqcUGjP071iOKxIKQp2AoLPajihN7tFUzCAUSS4AHy81NO8AT0ve/wCNt+0PYDWYT+IScLIRLWhWZiwSQBepLkEerxmsb/ECZNK1ISEpAcKKSovVgRQB21j0Txt4XTisKo5XmSxmSf1EB8yHuQRYbgR57wjw8JeSZMCWYJZstHBOYnznRgK12eOiSlCkdDk+M0HgXwKrGA4nErWEqVy5gMy0sKjRI0cDShj0uVLlYdOSTLyhuz9yanvWMNJ/ikmQnmkDKKAA5SALABmtpA6v4zSFV+BMvuBTU6wfNwW30pcV/Un4mRO+OpcwJCVhxlLgpSAGqxJHbWEU7EjKUpBDkGhs1SbCo0PU3ini/jpWLmpJRkQlJCUAhSjmIcklLOwGgaLlTAUB8xKnBGUMkAJyqDAAl2tdtAYh6tOWjnfSKcOwLFyUkmwNXAF90xvPCmMMqUlJZQJJJerm4JAZR6/OMDhbhTOku7ByQLEuptbFrdafYniGICCqWTLclgmw2SB2rrQUg+csXZounZ6xxXg+HxSOYZVaKDO4ch9xGB4lwkSSQSBcg5nfoBlBpSsLeGDi09JRKVMJJYqBSEBP9ein02jW8N/h3NAzYrElS2DBAsxdySeZzUhme1oeSz4i0kpK0jHz6kDMFZR+rMzs+voPQQSpZUASXOpBDbO1CLDSO4rBNOWgH4hQSMyUq0UxzBz6kUipElQI5CH0ymrmlzQP0/eOdqtHOugfEMAVy1FJUHpQVUKu5Zwm3zgXgXhwzpwcuqgSAFKBZgE2bIAHvQPWsaOWkl6Or3saO9CP7QZwriBwqviLS6AhmA5nKrjSpBesN5tPTKUhlx3w3JwuCTnOaYk+ZyHdhlA2AFO0Yxk8zOxu5cuQSdX2boIu/iP4xVO+EmXmSkczm9bE19YH4PiQpAUTmPWqWq7g7tbrobPNK9A9KvRauYSoGlAAkUYDKHLnV6t3i3Cg5gxINXt/q0f9qCJE5WzJBPUmgDKrW9rbxcFFnTlS5YkOkM/lcn8+ULRME4pNUxFgWYs4vWr7gPXftC2XLUslw5ZhfZgB0SK9Gg2cpyp8yUlywLs7UXqUkGhqW+UJp0IJFSf0pcszClhvTqYDCUqKikcqQLJpzFybk/p6gUpFQlZHLJobcpFCdG5hca21goSScoJTQaVDOakgWo9dyRpG98J8BlZUzZqcyrpScqh0WWDPsNNammjG3Q0YuT0Zzh3hXFTUfEUkBwWzHKWN8qQKUoKh/qBOTmAoSElVCa0v0FAN7x6VxPi+VwlBUrqwH7mPPOKyRLWM6gSQSmgSGeqeldblzFfTzVaHlHEEEnOnMUkqsAGSN+5JN7UcvASUsojLmJFQKt1106mDJjirvu5d9TQn5Ujk5WZOYFgoHMANanKTu1yfaOdbJtCPFDMvlAZqENrVzo420gf+VK1lIrmYAkXr3oP7Q1KXqwSCKJY2Aqfvt0iUyWlgL1cnK5FwO9O1oZMWxU+fKtbhIo45lFrlqdALabQXw/E5zUkBAoCdLJSNS5JJ7k6CIiQMqgLl9GYCtC7k0ipWF5UuCVTEskJLADMU1c2vtpvDKQ1jrB8SSVsolQ3SwetG6FTem9WIGLLOCDmcnVmd3+rwgw2L+G5SlgfK7BwQpzpXTMKAPB8niCV5EpAcMmgoTuBqzm/TeA4XtBsYKkpUOv8A9js3SB5+FS4Ac05ie94mJeXKSWJcgU8r3cbjT94vw/NmzJdtr3oO0J9pgaN5wDjiJ0oLSp02PQi4PURjfFOFMpYJBUlKphTlNkM7MK36fWMTPTPwhMzDzFpJZ2PK2jpsfXrE5Pi6dMSj4+VWZShmHKsNlqNjXQaR1udxplLUkafwvwKTipx/mF5UJSGRRGZ+9AkCtK1d9Y9Aw3gnha0t8CUrrmUT75vvHmuFnZCVpaaDQP8AqDi5I9ido7P/AIkKQFJlSlZk3DhhVno9HhfNxrYYSSVG94j/AA8wUvmkmdIDgqyTHSQNFBTlvXWMhxKZLQQhCkzA+YEIFRQMc1GoatU3jLY/j+NxYGeYGBDSwrKp38wDiobU60GobYX/AAkozkE5HIN3LtmdyVVJ9jpVZ02aclWkGSJSlA5hrmKyaMX1eoJavQbxdgp6SpOcAywTyl0qIqpRBoTRyx21tAiMUClwWcdzRjYEXJp2tBCQggpFuZwohyTszs2p0bqYQimehcL8bYQSwgTES2sgjI3Z6GPsR4gRMBKZyCncLDfWPHeN8LM1ZWFEJIsQlGtg1CGD6PTWkJpXBJ6ySlKtD0awUSbX13vF4elKi38lm2x01AxUwSlZpZD0UFJBy81iaZj9o7LQk62YNTTSoZoTcH4SZTDUmqmYEUIBLg33Dd3o/wA+Z1LKXBfyt7N+m+ukc09tkn3RPCYhKVKYltHuw1pQDp2i/Fyc6dAp6G6joMrlvWlNdIXYaaoqo6g+jBPctt2eHKDmDKDDYMCG1chm0Yhu9onHQy2YLxFh1Zks7WzO4ej1a4fR4e8HkAIYIJ6mtxTQXqRv6QXi8EsrCpqWSdcz20axIrQfKLMMtIB5rVNC5Nn7PqaWiiYrL8Nh2Sc1SW5mILj9L2tq3rWPsYtCGAD2NC1TqWqQ2g9OtM/EVKQCCKOb2tcf9x0pBP6iCQU5nL0NGGj9jSGsUolYc5KZRmag1DilruI7MQxASA5dwzNVkt2TUnR2ifwyEDRxZhps9xV/nHFmqqhRqApi7uzh6aN+GCzFWKlpd3SxVldCTtVXMzmhoKV0iiZxnESgTJWpJa2blYA3ehP1gleFIZwEhiXPKSA+5Y7fSIHBheVwAxu5JNCfQClmgIZMu4DM4pjOaSDlc86wgJ7BRuf6XaNFgP4b4lcz4mLnglh5ACQxejpYegh1wLjShIdMlRQl0p+DlVZq5UnNV7AG3UQBxfxokKMtSzLVqlZUg/MxeNPp04xStme8TYWVJnqlpXmyixcl9lNcmhru0AZUuQSSCBdNXIo+zbdI+x3EJK1gSMoP61Sxd96u/brFcpsrAE1qCSLUdVqa+145vRVK0QfSqdhFu5PKHYHoWcb9Swv2i9Ml0+2ut3+Q9oIVKMyXzEAS/K4oa1q+n0aoaFpm5ya5iNWAYg0I9PvGutom0WcQwYSOY/p5SzE0oB33gGaXLzAlQSlKUjNksGSHap6dDrBjZWcDNfe//wBWpY7xRiJSsqRRkq31ANQNKAe0Y1guJw7LIz5w7WcMBYbim7CKnUK5QEpcszjnFL6sze9YMnyilgQbPUVapB1NX++0RVKNa5gWpUucr5vT94ZM1kMLOuFLAIdyTcDmYPYkg17bCGBxpSEJb/Mq41/tp6GFxwoBDk/pIA2sf+XeOTsWuiWzCrBjozMbkADtBew2OJ2EdJDByGIeld9Kd4R4ngCVEEUCQWHKBW5s1/Wg2jSpQCnVgQxBZjvapfsIhMwhpQMTWhPQ+uaj/tBBwV4cTU5tUjdi1GFdB0H1h/4W8OpxM5XxAFS0J1AupgAki/l816QrXKqpRBUNiSGIZiRbe+8eieCsAJeEKqH4hJcG7UcerwPONyKeatmVx/h0SQtSCMoU6Qa0dkuSGYO8I5mMPxMymW7OVOB5Wy00Lt9403jPihA+DKIMxRBUK+QOTUAsaRmpUx3ZwCoVCqMzBwaluhHro3qkpaNJUyUvFMggJS+UuXLl2Jy2AysKd4tlKqxdAepWogOBRwCD0cbxQkIaxZxegckZiSOnt84vLKBYkGpIBzC4AAN9vM3YtCCHQc7EgDKdaFrJYBySQ99+sbHwrwjCqkgzE5lKJPOTawYO2kY9GBUBzCYtRIYlJJJ8yz3FSx300vX4nXJQcsvOEiylHMC+pALDS0PFpP8AIeDSez0Wb4Lw6g8s/DJexzCovWo9CLRj+O8DmSAtJUDLLMp+Uh9aOm/vrCaV/FOeA8uXL6DO6htmFL6MdIcng+NxiVzMS0pKvIhV25jUADVrsaaQ0kpaiirUXwzSJLVUdBq99QHLe7QywuJSAzKLObZfZ3NIUy8OQnzOC5Bp600tZovwikiqkkEl6B6ObvT/AKtHLRBMYTJhUQSpVBrUgd9E7mnraAETHJzEJYuG6BgwDeh0rDUyg1mBLczhOjU1rCzErAolF9coBJerADkFLA/WGvQZIuRNI5g1Ta4BNqK9C/TrEzKBLasl3FqPTewt1j7CTFVKQq6XIVT/AJU6WpFmDkZlMSG1ZxewsWcsw9IZAo+BGVRd6gOaUD8r6nc2t0ir4RINKE1sKjQk0sKN6CPR5/h2XiMOgGnLQjfcsWU96+m8YLF4EomFCiQUkJGZmsW35XZqbWFYdxaHnDEFTIS70AJ0cnlqKA2rZg9dogpISAR5qmwd+tKACrwccpU7LASNFZlKY9bOavFHEZ3KGOTzcuoDamunWpgMmN/BviFUtapU0+ckoVQAGxAajHtpGn4pi5M0fDnpQoKtmDpPStldPaPM1J/w25gtrWYgggmtNG1pHcV4pzSVSZ0pS1lLBaWIdqKIoygz0pS8V85ItH0dUxlxjgkmXOKZCikZRyguAslWVA1Du7QglTAl8rjRmCgwLu5qm7+0BYSWtqEKdN302IJ5frWLNzm1tSgpq56ViM3bsnIZSJoKgbg76sNXiwpSFB6Ek+TmVU11+X1vAGBmirkkkUL29Lv7doPTmYpAA3JL16ga9N4RaB0HSmoUHY2cM9WLV6aUgsIDDmSQkE6XP6XfmL3AP3iqZKKQlxdLkto5FTpTZogiW+zGrHd9NWHpV4ahTk5DOVqyqIbKyn8wpQNUsAOmjR9i1JUTUS0hIc1yqUBUMzhhuKkFrwUSo0BJ1YjMNS6XHpv3imbgC+ZgSxrlatbD6Eta0HEIEqa5S9mtZywcl6P8or4hJJd8oYpcFXOxcChqQ/TXSCZcnmpmJyl2+dDp370gHFs7pqxDuOhZqM31eMKOZ02nK5ehINRXaCRjEJYZh/SQ7akPWv7xQlILFxqaVGw7wJOkZTU5i97kVBcvYUsPvCRsdjRYlqpnQb+xuWuXah1MMJ/j1OFw4QBnWkEIGjlRbO1RXp9YzowiVFwUMBQPl0LvYgMYAn4NRWDdQcAUIvSncX6XDRRNrYYyxA+F4tc6aufMzqK3NC1dBYjKNALOGvGgwuJGRikhRuSC7aOfZiWMG+H/AApOnoeSn4aVEkqbIjuGvV7Rq0fw+QMuee5ZKS6AxYMBU0731g4yltDKEpGPmymoCMriqWyn9TGlbAVihcpwx/2hgdb0o1H6/ONzjPBqE5lmepYrQhgKUqDYdXjLkoTNTlKVJBQQN7Md2oP2pGaroJebj0F/kZikuETcp8yiFEG5JdhcH7QPiZCVoCamqixcuAAQ5YA+/pHqHDfEEtZq6TsYt4lwnDTQpQGVZDZ0e4cChqNYd+S+Mp/E3wyPgvgGHllU1SOYeVJAp+rMetWGzbwX4p8ZoCVICkoDMSrbpGc8TEySyF5SbFJZ2oM1RlTVqn1381xHDp81RCkqzB6GhBJq7/le8BSaVIOWKxo18nFypimQabh2f+8E/DKlItVqA6XY2D1t1ivwN4RnTFKJIQjVySS4qwcsWJrGs4/4QEiX8RBJSLg6WY0uKQj821kRafUKZIJyg1YEalruNhTaITpfZQFnrvoOpf7RQhQSujm4dRp/YdOsE4mUCKNZxX5f3iN7D1A4QCAcxfmYPdLM472+8Ey55SAQovcCjA1GY6gkDbXaFakXKg5tTXrWw9O+kE4fMC7hxajpJcUta/7wysWz1vh68uGlp/V8NIHfKPk8ZPxClC0pxFqDONSCGANLg8vqYAlfxCGHk5Z6CtQBIKKBtHBZr6PGHm+OJq5UyXmlhCl5myqKqqzkA2Azbx1ucXEtKWSNKccAkBJBVudOx7ltqO8Q/l3UCU11LirnXW2nT3pwS3SFGgNXABanel69ukbbw14eSUJmTKggEJ0pqfnSJxTkyMYuTECeDzV0loKmDHKkctAwJAHer2gHjnAlyy5BSVNVLksLgEVFNiHbpHqOI4jLloYMlIGlI8c4r4pViscr4b/BykAMWUlJqQWdsz1FoMo0WlBRX+kMKlbMFZQXLqYN+mqiKuC1YXrlMKhwSGWzP/qNyDs/TrDHHLdNUsGrlUyiBWr3fa7iApEt7EMf92l6v+CIkGWS0gO1CTQZTs3KLepaDsHJcFYdeUOVGiX9g5tQUe5gQU5uxto+tw7UrToY7hMSlauYsGdnZID0pb1PsbQKMi/Fz5hSGOUGjaPuxqR6a+9XwVJAzljSjuTS7Vbb2iUnB51ZRTM7Am3U7vt8o5KwQ/S1ASp2D1dwPkA31grZmixGJIc2LiocN2/fpFsua10kgAsCpg4AYqr36l40vB/CpmBXxSUuQRRJUQLZnBZoXca4AvDqYgLQr9TX1ILmhEWwaRsWlYjkYnlrfKqlqhmBofwwLhZIKkFSSSe57WYsNv8AqHCZARVmsw0epqavv7CA3AQlNlVdthUDo+jQlCnJWIZLo0ISXuS3s0EfBzIcggB2N/cb99/SF60AGmgtUD5wZJWwCQA92Jr9fftpEG6ZRbR1WGC+Zwk1ufNSgHTSDPD+GaalUwOhNdaaMWuK1GxJpWKJoUKg3Yszl2Zq6Df9oc+CxmmzQouMrMRQ1q1w1x+Ut0MF+SNsONIKR8NSCGplIZukZ/xJxMolKnqKmlMpnvUBqkB6xh/Hvg5eHmfGwzhKiSTnIUlRL3cBtB/1CvgPhbiHEkqzTVfCSWCpsxSkZtWFcxD3FK3jpbf9Wizk2c45/EGdihlSTLQS2UKBJrV2rY0HepgjhRMpFVAECigKuok8tMwJBetjtDmd4DnYVAzISUJDlcsDzBLZi6cwBarb+kDKwZFShTqqwqMoIDkhyK2eOaad7JSYJxLimKQf8Jil2yqAzD3ts762gU+JcfMCsqlS0gOpIVzAE00CiOo3hkEAZapFfMlXQUuQwB0G9Yjj5qCwT0q4YkG4LM2rN/cZ6ApNCPC4iYpJSsiqqkvmc3Lk2YC1I0fCuFmbm+HUpGYqrYltKktRte8BygmyEvWxSxSxDgVsK62jdeEUJGHJbzKV3YBgLdz6vGisnSDFZPZzwZPSmcqU4FEsNSQHUfnbpGh8bnLgJ6khyE0DPXMGprWPNpePmSMSo8o+ErlOUMR1IFHRcBj93niTxqnEYKamWooPLm1KCCCRS9rjQPpFlNJUysNxaMzNXkZxXVzQWem70+loKGIUpqjWw9HqHhLw8CYmiwokshlPQF2qM1rO1q6Q0wawkZTzFvzue/Vo5aIfSMyUQXJc/NiezP0iclbGlwQx01Y93/NrJ6wBUCjWoG3J1MDKxQpQszUBO2u8ZMVncbgUzUBKqvqDWjV21Zza8L5HAEhwVBfUFwSfM53t7CGgxoYAkljq5DEWGn7x1BFAAAGrZ3vb2prDZGstlSACQA9AKW31ZywbUxrvCsrETKOoSAnlJZnzVA1Ib2r0hBwfCIEwGYrKlLFjsWB9HLVjZI8X4aWhviITlDAWAAGmkW82k9st5w/6Yr8e8JP8nNCJiwtrAZioPVLCoo9YwXh7gvwZZUvKSatRxflBv1IMbDiPjfDVUJqVqqQlJclgTewtGfwOJM+SCB5nJufxmb0inpXwE3+gbiCCGDpCnbKSHHeoIHV4FVMBypyAM4JBvWxqwprrTvFuLSorBDv5qAMasKMzfIxGThSwIoXd3c3a+9D6RzokzqsOMpIYC27Pagd2eBpCQSVZhUFtHZmJBqPQE1s8MhIDuqXmVmJYhk+pfcjX9ooGHo7Nmcj2LtXf6QaAdkTSXFAWoxsHr1tcmsXSpKPMontbW5P3gdE3Ils1w6mo9iwJr0cbFoLu5SEh2DG9qCpqzX7Qr0Mtm/8AD3GJc8cpZSWzJNFDqxqx0MOOLcMGIkqRYmx2VofzePIv5oynmAD4iSBmK+YPtvaG/D/4rLSkony3yj/NTyv/AMS/y2tHSvVNbLwknpi+ZJyqIOUMTm3KrEPqxpp1eK8QgFTFBCWDVzG+wsK+sXf/ADcueuaVFuYuMrVL3OpcPFicIhaxW9iTQgX9YRbOeSp0KZoSHsepsD2bQxVhsSEqbM40YN9KnsG7xOdPepLMXG3V3+94Clyn2BO5PXTamkc30xoJLrY2/wBRFaPs7ehg/geMKJnQuPV6HuT9oT4Eo5WKqUJ3PQNRjRoNmycruAQE3rrtFIOmN/prsbjUKlq+KpKUhPPmIFN/zpCTw/x/4MsfDIMskkP19aHpGD4zg5k6YVFaiKNnU5Go9K6fOLZvD1fBEvNSlvnStXvF5ettUg5/T2fB+L5SgyilJ6lh84yHHeKYVSlqlFBmtZJBQwbc5QBuNB3jx/HYFaQAc5U5qTytYU36n+5+w+KnIUDzEGgLOC4tVnu3SFk2yrnaN35yCqpPlGbNbQMMunYehiE5BDCjC4dhqagUPodoEwBPw0hQrchs1DqCa/8AV4LlKAKnIAoCC7m1LM/T+8c/052fBID8pbUhh0Zqt9ailI0fBeKpTJCStKTnYAlrhxrW3yhDiTqLn2cgj3cGnSFfF+H/ABJWVN3JJLD122isXjKzJ0M+L45Bxa8qwU/DT8RmIJSSwBtmFH7N0jP8fwsyZzS6NmZINbM5/wB2r3pFfCOCqQeYg21p1FvvDyXg+YWcAliwr940pXKwtg/CcGpMsOQFFnYDftZoITighQABoQ72LN0MGylO1KFnNz1f2F/lFQkozFZ3u7egG7aROW9i2Gg5hVnVq3t1BO8K1YdILD1HRtv02+cGysUDamwAqQXdzcnqX2inFIezMC5S7Brve/0frC/RmVywCdXcFiKNBQwtaAGutvnR/wApFWGa72r9x6dIOw4sLNoOa14pFWICT1BCCEvmVbpUudj6xncSmepKio1BSEinNWuU2cXe3XSNfgsIqavIgcxJIS7UoHO2r/8AUc4vwdckhC0gsxBFXuQHbcwcdWOrMHhuGLUqoKE1r5mqBuN7j2Ma7gXDlS05XDtVvLdz12t07xAGtql+rly/y16dYZcLWApi4Nty7PXYdYyaYG7A58opUA1xSpuKPela1pFkuaHfNViAxZ7Fwxev4YuxkkFSaliFClbO3bv1j6UgBBIFgaavZ+u+7e8GKAyBBUCAKipZwGGtXYUepMQTKysXUafTTvY/gi6dhwU+YtsH01PR6esUykElymjd31qNYegFcyUGzFLkpF3p1o1fnEpSwk5WzBTW0DWBIe+ggoyQzltN/QszWELviBNQxcOXTY6JHveFaCnRZjTmBBYAFwzMK1tr1gCfgXD5OtQ4tR+7W6Q2winS5uDdwzbEMzP9oFmprlUHcmiaget3/HhEF/sE4XwlIKyAXJL3uQ5DE2qY9F8PqSiWlBQPlY77mMghICjXMQ5PW2jx9jONT5SQJQClPZgQwLFtvpHTCWJovYsx6ikNYE9x/Yx9hWCXIoaMCd9T8/SB8e2fK4pcFqloKw2HCgkaD9Fxe97VeOWKtgZTMxBlqzACpYDtcdR0tDyXO+InLQhNuxLb81e/tCeXwrMTmejdBqYvlz2IADOW6lmfM9PmfQRqCmXSMNzEZbm5Pu41dvSCJOHSCGbLzWs9n7Xp10ic4ggFArb+4psLxXhsYUhimo7OGen9oaLRmqKJsrN1DklwKMLE2gRHDk5goCgOrXuSIYLxFHADkBnt+N+UgPFYk5nZw1/ysaQpwhNKBhSqWD3Jdz3igjMGoHq7u1GrV/SJTpmeuUioD3DP6Vb6RcqQxAJOUBuWwrrpCVbCV4eYQLsKWvSjDU23aLciVXdxTZ2tQwOpLgsaX01Av/eJrkg0DVLByNq/TSCAlIw+pNw/3b567RKYkpcF3BrpqC3escOZICVNR+u7donNnG1SPYisajETMKUsGU5ao6PYGLxOdwwN2LdC/wBIHlpAJOZ9hrSh9YmCRSxOnv8AjQAkQkUUWs5P52vEpUorFmJGoAH9oHxGIagBFNKb2jvDp4erkipNuvrE30ZBBJzeWzVa5a9dPlDBCz+knv1vb5e0CT1c7mvproK19O8XpxoXSiWNuhvF4is2/gfAApXNa5YHozwr8Z8RRLTMUs+YgDo1m3OsPfD2ORKwiUuEtmKidq1PoI8h8RcX/wDkMdllq/wpdi1FF6n9u3WOhv8AGkdLSUEHfGz1DBx5WZrMO5gzCTOZmajV13IIG8UzZISKhiVUIcUqAwv8/aOSQEkuGoNWNCH+ZjmqmczCOKMFCpLAh7+2juRt9InLUCks9OwDBhpcu9Iji5gBQS4uRWlmzAmO4ddiS1H7aAj0+sMgBEyYRlyglmZiwDlntWzxHDJJrRVyKm2hvTo9KRFUxiwBNKOGzXrUbuH2izDAOCwLAdwx1PfdoojEcfOypSl6k1YtuT+a9YARhUgAuQdL26UpSL1glZVarO937AU6V9oI+CNUmg61o5LPakDpgaUlMtAJJBILZQ/uCeu0RxpIBCXDkP61A3bX7xzFJKlDM7MLqb0sQBaloswaUre9rnXYD62hGhk/gPhcUrP5WG5AqNQP31guRNSoVCgda5WuQPwtWBwijF6sL3b9R1oINwqqMEhn99Li3X94eIokVKK1qVlBBJP7l3+W0NJEkkbaClOmnS/aAcLYf1D7w4R5Fd0/+sCC0Zgs6WC9y2osaP6a27wtXLKio2zas5bYbEt86w5kWH9Kf/aPsV5Fd0/UwzjYALB8SVnWV5dgGBpajXA/Gi9eEYhX6TYMejj6e8KMNr2+xhxh/wDL9P8A8iObKivUSTKdINiK7i7adKMIAnSAWy23t1LdC8GYf/KP9SfqIHx909k/WLPhMAVmzEuXbe5Io5/LwQJVBUghrEA37db9ekHSbH+lUUL8g/4/VMIohK1SyeUUSNARU0AJrVTbe0QUpqabndvZn9ae9uK8p/4fQQLi/Ofz9KYz6A6lKE1sBRnIBL6M9S+kdk4nUC41H+7raJo/zEd/2gaT5vf7wTBJTUkOBQP61/eJLGUEm1627D621jhv+f6RE8V/lj/jCswsnkqerh767ft+PFmHBSXAqCKkFRcdbM++0VyfOex+sGTf8n1V/wC0I1SCiSiTe9Cxr6n+8QyuApJOYGpZtm33iSbp7wTIt/yP0MGAWJeO8QnLlmVmYFwC/KdSCdX3+xcfeHpCpSBmBLlzTUlu7MB+XMxHl/8AOJ8N/wA1P9Kv/UReqM5Nqg5ai4+jir7aekVKTUv0r8/nFyvN/wAk/eJ4yw/rH3jNCkMWpwktcGrXY0HSOyVsDmJDgdSRt2izHfo9YGxPlPeMumCs/mIBJa20WJZmeqt7NevveB03/wDH6GDsVeX2P2h0jAfwilgxOzqOodxW9IKEzS7+/r7QNI86/wCn7GC/9H5pAi7MRnSiR0fff1gcTAgOkVDVI16G+jwTI8yex+0D43/MH9Y+hgyWjFuKwYUlK6B2cpDl9Af2gfBywkKJKgzHR/ww1wv+Wv8AqhB//T1iaY0j/9k="/>
          <p:cNvSpPr>
            <a:spLocks noChangeAspect="1" noChangeArrowheads="1"/>
          </p:cNvSpPr>
          <p:nvPr/>
        </p:nvSpPr>
        <p:spPr bwMode="auto">
          <a:xfrm>
            <a:off x="1690687" y="-182563"/>
            <a:ext cx="304800" cy="304801"/>
          </a:xfrm>
          <a:prstGeom prst="rect">
            <a:avLst/>
          </a:prstGeom>
          <a:noFill/>
          <a:ln w="9525">
            <a:noFill/>
            <a:miter lim="800000"/>
            <a:headEnd/>
            <a:tailEnd/>
          </a:ln>
        </p:spPr>
        <p:txBody>
          <a:bodyPr/>
          <a:lstStyle/>
          <a:p>
            <a:endParaRPr lang="en-US"/>
          </a:p>
        </p:txBody>
      </p:sp>
      <p:pic>
        <p:nvPicPr>
          <p:cNvPr id="25606" name="Picture 5" descr="whiteflies1.jpg"/>
          <p:cNvPicPr>
            <a:picLocks noChangeAspect="1"/>
          </p:cNvPicPr>
          <p:nvPr/>
        </p:nvPicPr>
        <p:blipFill>
          <a:blip r:embed="rId2" cstate="print"/>
          <a:srcRect b="17297"/>
          <a:stretch>
            <a:fillRect/>
          </a:stretch>
        </p:blipFill>
        <p:spPr bwMode="auto">
          <a:xfrm>
            <a:off x="9334772" y="4365104"/>
            <a:ext cx="2854053" cy="2055795"/>
          </a:xfrm>
          <a:prstGeom prst="rect">
            <a:avLst/>
          </a:prstGeom>
          <a:noFill/>
          <a:ln w="9525">
            <a:noFill/>
            <a:miter lim="800000"/>
            <a:headEnd/>
            <a:tailEnd/>
          </a:ln>
        </p:spPr>
      </p:pic>
      <p:pic>
        <p:nvPicPr>
          <p:cNvPr id="25607" name="Picture 6" descr="whiteflies 2.jpg"/>
          <p:cNvPicPr>
            <a:picLocks noChangeAspect="1"/>
          </p:cNvPicPr>
          <p:nvPr/>
        </p:nvPicPr>
        <p:blipFill>
          <a:blip r:embed="rId3" cstate="print"/>
          <a:srcRect t="13206" b="11320"/>
          <a:stretch>
            <a:fillRect/>
          </a:stretch>
        </p:blipFill>
        <p:spPr bwMode="auto">
          <a:xfrm>
            <a:off x="9334772" y="1650770"/>
            <a:ext cx="2854053" cy="2230028"/>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fld id="{F3DFED44-C4F4-47A0-8B0B-F5E511D52A4A}" type="datetime1">
              <a:rPr lang="en-US" smtClean="0"/>
              <a:pPr>
                <a:defRPr/>
              </a:pPr>
              <a:t>28-Jul-18</a:t>
            </a:fld>
            <a:endParaRPr lang="en-US"/>
          </a:p>
        </p:txBody>
      </p:sp>
      <p:sp>
        <p:nvSpPr>
          <p:cNvPr id="9" name="Slide Number Placeholder 8"/>
          <p:cNvSpPr>
            <a:spLocks noGrp="1"/>
          </p:cNvSpPr>
          <p:nvPr>
            <p:ph type="sldNum" sz="quarter" idx="12"/>
          </p:nvPr>
        </p:nvSpPr>
        <p:spPr/>
        <p:txBody>
          <a:bodyPr/>
          <a:lstStyle/>
          <a:p>
            <a:pPr>
              <a:defRPr/>
            </a:pPr>
            <a:fld id="{1FB2E4A7-5567-4646-AEBB-DC5B72FA3D61}" type="slidenum">
              <a:rPr lang="en-US" smtClean="0"/>
              <a:pPr>
                <a:defRPr/>
              </a:pPr>
              <a:t>22</a:t>
            </a:fld>
            <a:endParaRPr lang="en-US"/>
          </a:p>
        </p:txBody>
      </p:sp>
      <p:sp>
        <p:nvSpPr>
          <p:cNvPr id="10" name="Footer Placeholder 9"/>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272283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WHITEFLIES</a:t>
            </a:r>
            <a:br>
              <a:rPr lang="en-US" dirty="0" smtClean="0"/>
            </a:br>
            <a:endParaRPr lang="en-US" dirty="0"/>
          </a:p>
        </p:txBody>
      </p:sp>
      <p:pic>
        <p:nvPicPr>
          <p:cNvPr id="9" name="Content Placeholder 8" descr="Bemisia-tabaci3.jpg"/>
          <p:cNvPicPr>
            <a:picLocks noGrp="1" noChangeAspect="1"/>
          </p:cNvPicPr>
          <p:nvPr>
            <p:ph sz="half" idx="1"/>
          </p:nvPr>
        </p:nvPicPr>
        <p:blipFill>
          <a:blip r:embed="rId2" cstate="print"/>
          <a:stretch>
            <a:fillRect/>
          </a:stretch>
        </p:blipFill>
        <p:spPr>
          <a:xfrm>
            <a:off x="261764" y="1630223"/>
            <a:ext cx="3528392" cy="2287943"/>
          </a:xfrm>
        </p:spPr>
      </p:pic>
      <p:sp>
        <p:nvSpPr>
          <p:cNvPr id="5" name="Text Placeholder 4"/>
          <p:cNvSpPr>
            <a:spLocks noGrp="1"/>
          </p:cNvSpPr>
          <p:nvPr>
            <p:ph sz="half" idx="2"/>
          </p:nvPr>
        </p:nvSpPr>
        <p:spPr>
          <a:xfrm>
            <a:off x="3857757" y="1620298"/>
            <a:ext cx="5915000" cy="5036630"/>
          </a:xfrm>
        </p:spPr>
        <p:txBody>
          <a:bodyPr>
            <a:noAutofit/>
          </a:bodyPr>
          <a:lstStyle/>
          <a:p>
            <a:r>
              <a:rPr lang="en-US" sz="3200" dirty="0" smtClean="0"/>
              <a:t>Sucks sap from lower  surface of leaves due to which leaves, curl and dry up secretes sticky honeydew spreads yellow mosaic virus </a:t>
            </a:r>
          </a:p>
          <a:p>
            <a:r>
              <a:rPr lang="en-US" sz="3200" dirty="0" smtClean="0"/>
              <a:t>Spray </a:t>
            </a:r>
            <a:r>
              <a:rPr lang="en-US" sz="3200" dirty="0" err="1" smtClean="0"/>
              <a:t>dimethoate</a:t>
            </a:r>
            <a:r>
              <a:rPr lang="en-US" sz="3200" dirty="0" smtClean="0"/>
              <a:t> 0.03 % or methyl </a:t>
            </a:r>
            <a:r>
              <a:rPr lang="en-US" sz="3200" dirty="0" err="1" smtClean="0"/>
              <a:t>demeton</a:t>
            </a:r>
            <a:r>
              <a:rPr lang="en-US" sz="3200" dirty="0" smtClean="0"/>
              <a:t> 0.025% , </a:t>
            </a:r>
            <a:r>
              <a:rPr lang="en-US" sz="3200" dirty="0" err="1" smtClean="0"/>
              <a:t>imidacloprid</a:t>
            </a:r>
            <a:endParaRPr lang="en-US" sz="3200" dirty="0" smtClean="0"/>
          </a:p>
          <a:p>
            <a:r>
              <a:rPr lang="en-US" sz="3200" dirty="0" smtClean="0"/>
              <a:t>Use neem seed kernel extract (5%)</a:t>
            </a:r>
            <a:endParaRPr lang="en-US" sz="3200" dirty="0"/>
          </a:p>
        </p:txBody>
      </p:sp>
      <p:pic>
        <p:nvPicPr>
          <p:cNvPr id="10" name="Content Placeholder 4" descr="white fly nymphs 2.jpg"/>
          <p:cNvPicPr>
            <a:picLocks noChangeAspect="1"/>
          </p:cNvPicPr>
          <p:nvPr/>
        </p:nvPicPr>
        <p:blipFill>
          <a:blip r:embed="rId3" cstate="print"/>
          <a:srcRect l="26008" t="20204" b="666"/>
          <a:stretch>
            <a:fillRect/>
          </a:stretch>
        </p:blipFill>
        <p:spPr>
          <a:xfrm>
            <a:off x="248408" y="3938264"/>
            <a:ext cx="3541748" cy="2242038"/>
          </a:xfrm>
          <a:prstGeom prst="rect">
            <a:avLst/>
          </a:prstGeom>
        </p:spPr>
      </p:pic>
      <p:sp>
        <p:nvSpPr>
          <p:cNvPr id="6" name="Date Placeholder 5"/>
          <p:cNvSpPr>
            <a:spLocks noGrp="1"/>
          </p:cNvSpPr>
          <p:nvPr>
            <p:ph type="dt" sz="half" idx="10"/>
          </p:nvPr>
        </p:nvSpPr>
        <p:spPr/>
        <p:txBody>
          <a:bodyPr/>
          <a:lstStyle/>
          <a:p>
            <a:pPr>
              <a:defRPr/>
            </a:pPr>
            <a:fld id="{6E3E9DFA-33AE-4E1E-B486-5ACFF5C2CDF9}" type="datetime1">
              <a:rPr lang="en-US" smtClean="0"/>
              <a:pPr>
                <a:defRPr/>
              </a:pPr>
              <a:t>28-Jul-18</a:t>
            </a:fld>
            <a:endParaRPr lang="en-US"/>
          </a:p>
        </p:txBody>
      </p:sp>
      <p:sp>
        <p:nvSpPr>
          <p:cNvPr id="7" name="Slide Number Placeholder 6"/>
          <p:cNvSpPr>
            <a:spLocks noGrp="1"/>
          </p:cNvSpPr>
          <p:nvPr>
            <p:ph type="sldNum" sz="quarter" idx="12"/>
          </p:nvPr>
        </p:nvSpPr>
        <p:spPr/>
        <p:txBody>
          <a:bodyPr/>
          <a:lstStyle/>
          <a:p>
            <a:pPr>
              <a:defRPr/>
            </a:pPr>
            <a:fld id="{00D3D04D-A372-43D0-BA61-CB21DDB22F12}" type="slidenum">
              <a:rPr lang="en-US" smtClean="0"/>
              <a:pPr>
                <a:defRPr/>
              </a:pPr>
              <a:t>23</a:t>
            </a:fld>
            <a:endParaRPr lang="en-US"/>
          </a:p>
        </p:txBody>
      </p:sp>
      <p:sp>
        <p:nvSpPr>
          <p:cNvPr id="8" name="Footer Placeholder 7"/>
          <p:cNvSpPr>
            <a:spLocks noGrp="1"/>
          </p:cNvSpPr>
          <p:nvPr>
            <p:ph type="ftr" sz="quarter" idx="11"/>
          </p:nvPr>
        </p:nvSpPr>
        <p:spPr/>
        <p:txBody>
          <a:bodyPr/>
          <a:lstStyle/>
          <a:p>
            <a:pPr>
              <a:defRPr/>
            </a:pPr>
            <a:r>
              <a:rPr lang="en-IN" smtClean="0"/>
              <a:t>IPM IN LEGUME CROPS</a:t>
            </a: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578" y="3038151"/>
            <a:ext cx="3095291" cy="2191049"/>
          </a:xfrm>
          <a:prstGeom prst="rect">
            <a:avLst/>
          </a:prstGeom>
        </p:spPr>
      </p:pic>
    </p:spTree>
    <p:extLst>
      <p:ext uri="{BB962C8B-B14F-4D97-AF65-F5344CB8AC3E}">
        <p14:creationId xmlns:p14="http://schemas.microsoft.com/office/powerpoint/2010/main" val="42479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i="1" dirty="0" err="1" smtClean="0"/>
              <a:t>Nezara</a:t>
            </a:r>
            <a:r>
              <a:rPr lang="en-US" b="1" i="1" dirty="0" smtClean="0"/>
              <a:t> </a:t>
            </a:r>
            <a:r>
              <a:rPr lang="en-US" b="1" i="1" dirty="0" err="1"/>
              <a:t>viridula</a:t>
            </a:r>
            <a:r>
              <a:rPr lang="en-US" b="1" dirty="0"/>
              <a:t> </a:t>
            </a:r>
            <a:br>
              <a:rPr lang="en-US" b="1" dirty="0"/>
            </a:br>
            <a:endParaRPr lang="en-US" dirty="0"/>
          </a:p>
        </p:txBody>
      </p:sp>
      <p:sp>
        <p:nvSpPr>
          <p:cNvPr id="5" name="Footer Placeholder 4"/>
          <p:cNvSpPr>
            <a:spLocks noGrp="1"/>
          </p:cNvSpPr>
          <p:nvPr>
            <p:ph type="ftr" sz="quarter" idx="11"/>
          </p:nvPr>
        </p:nvSpPr>
        <p:spPr/>
        <p:txBody>
          <a:bodyPr/>
          <a:lstStyle/>
          <a:p>
            <a:r>
              <a:rPr lang="en-IN" smtClean="0"/>
              <a:t>IPM IN LEGUME CROPS</a:t>
            </a:r>
            <a:endParaRPr lang="en-US" dirty="0"/>
          </a:p>
        </p:txBody>
      </p:sp>
      <p:sp>
        <p:nvSpPr>
          <p:cNvPr id="6" name="Date Placeholder 5"/>
          <p:cNvSpPr>
            <a:spLocks noGrp="1"/>
          </p:cNvSpPr>
          <p:nvPr>
            <p:ph type="dt" sz="half" idx="10"/>
          </p:nvPr>
        </p:nvSpPr>
        <p:spPr/>
        <p:txBody>
          <a:bodyPr/>
          <a:lstStyle/>
          <a:p>
            <a:fld id="{0AC4DA2B-630D-443B-A9B9-59B1C1A3FF27}" type="datetime1">
              <a:rPr lang="en-US" smtClean="0"/>
              <a:pPr/>
              <a:t>28-Jul-18</a:t>
            </a:fld>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pPr/>
              <a:t>24</a:t>
            </a:fld>
            <a:endParaRPr lang="en-US"/>
          </a:p>
        </p:txBody>
      </p:sp>
      <p:pic>
        <p:nvPicPr>
          <p:cNvPr id="8" name="Content Placeholder 7"/>
          <p:cNvPicPr>
            <a:picLocks noGrp="1" noChangeAspect="1"/>
          </p:cNvPicPr>
          <p:nvPr>
            <p:ph sz="half" idx="4294967295"/>
          </p:nvPr>
        </p:nvPicPr>
        <p:blipFill>
          <a:blip r:embed="rId2"/>
          <a:stretch>
            <a:fillRect/>
          </a:stretch>
        </p:blipFill>
        <p:spPr>
          <a:xfrm>
            <a:off x="6795045" y="1628800"/>
            <a:ext cx="5393780" cy="4032448"/>
          </a:xfrm>
          <a:prstGeom prst="rect">
            <a:avLst/>
          </a:prstGeom>
        </p:spPr>
      </p:pic>
      <p:sp>
        <p:nvSpPr>
          <p:cNvPr id="10" name="Rectangle 9"/>
          <p:cNvSpPr/>
          <p:nvPr/>
        </p:nvSpPr>
        <p:spPr>
          <a:xfrm>
            <a:off x="261764" y="1642536"/>
            <a:ext cx="6408712" cy="3970318"/>
          </a:xfrm>
          <a:prstGeom prst="rect">
            <a:avLst/>
          </a:prstGeom>
        </p:spPr>
        <p:txBody>
          <a:bodyPr wrap="square">
            <a:spAutoFit/>
          </a:bodyPr>
          <a:lstStyle/>
          <a:p>
            <a:r>
              <a:rPr lang="en-US" sz="3600" dirty="0" err="1"/>
              <a:t>Dimethoate</a:t>
            </a:r>
            <a:r>
              <a:rPr lang="en-US" sz="3600" dirty="0"/>
              <a:t> 30% EC 500ml/ha</a:t>
            </a:r>
          </a:p>
          <a:p>
            <a:r>
              <a:rPr lang="en-US" sz="3600" dirty="0"/>
              <a:t>Methyl </a:t>
            </a:r>
            <a:r>
              <a:rPr lang="en-US" sz="3600" dirty="0" err="1"/>
              <a:t>demeton</a:t>
            </a:r>
            <a:r>
              <a:rPr lang="en-US" sz="3600" dirty="0"/>
              <a:t> 25%EC 500ml/ha</a:t>
            </a:r>
          </a:p>
          <a:p>
            <a:r>
              <a:rPr lang="en-US" sz="3600" dirty="0" err="1"/>
              <a:t>Imidacloprid</a:t>
            </a:r>
            <a:r>
              <a:rPr lang="en-US" sz="3600" dirty="0"/>
              <a:t> 17.8 SL 100-125 ml/ha</a:t>
            </a:r>
          </a:p>
          <a:p>
            <a:r>
              <a:rPr lang="en-US" sz="3600" dirty="0" err="1"/>
              <a:t>Thiamethoxam</a:t>
            </a:r>
            <a:r>
              <a:rPr lang="en-US" sz="3600" dirty="0"/>
              <a:t> 25% WG 100 g/ha</a:t>
            </a:r>
          </a:p>
        </p:txBody>
      </p:sp>
    </p:spTree>
    <p:extLst>
      <p:ext uri="{BB962C8B-B14F-4D97-AF65-F5344CB8AC3E}">
        <p14:creationId xmlns:p14="http://schemas.microsoft.com/office/powerpoint/2010/main" val="241885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Pests as Pod feeders </a:t>
            </a:r>
          </a:p>
        </p:txBody>
      </p:sp>
      <p:sp>
        <p:nvSpPr>
          <p:cNvPr id="3" name="Content Placeholder 2"/>
          <p:cNvSpPr>
            <a:spLocks noGrp="1"/>
          </p:cNvSpPr>
          <p:nvPr>
            <p:ph idx="1"/>
          </p:nvPr>
        </p:nvSpPr>
        <p:spPr>
          <a:xfrm>
            <a:off x="1522412" y="1905000"/>
            <a:ext cx="9900591" cy="4332312"/>
          </a:xfrm>
        </p:spPr>
        <p:txBody>
          <a:bodyPr>
            <a:normAutofit/>
          </a:bodyPr>
          <a:lstStyle/>
          <a:p>
            <a:r>
              <a:rPr lang="en-US" dirty="0" smtClean="0"/>
              <a:t>pod </a:t>
            </a:r>
            <a:r>
              <a:rPr lang="en-US" dirty="0"/>
              <a:t>borer </a:t>
            </a:r>
            <a:r>
              <a:rPr lang="en-US" dirty="0" err="1"/>
              <a:t>Helicoverpa</a:t>
            </a:r>
            <a:r>
              <a:rPr lang="en-US" dirty="0"/>
              <a:t> </a:t>
            </a:r>
            <a:r>
              <a:rPr lang="en-US" dirty="0" err="1"/>
              <a:t>armigera</a:t>
            </a:r>
            <a:r>
              <a:rPr lang="en-US" dirty="0"/>
              <a:t> (</a:t>
            </a:r>
            <a:r>
              <a:rPr lang="en-US" dirty="0" err="1"/>
              <a:t>Noctuidae</a:t>
            </a:r>
            <a:r>
              <a:rPr lang="en-US" dirty="0"/>
              <a:t>: Lepidoptera) </a:t>
            </a:r>
            <a:endParaRPr lang="en-US" dirty="0" smtClean="0"/>
          </a:p>
          <a:p>
            <a:r>
              <a:rPr lang="en-US" dirty="0" smtClean="0"/>
              <a:t>Spotted </a:t>
            </a:r>
            <a:r>
              <a:rPr lang="en-US" dirty="0"/>
              <a:t>pod borer </a:t>
            </a:r>
            <a:r>
              <a:rPr lang="en-US" dirty="0" err="1"/>
              <a:t>Maruca</a:t>
            </a:r>
            <a:r>
              <a:rPr lang="en-US" dirty="0"/>
              <a:t> </a:t>
            </a:r>
            <a:r>
              <a:rPr lang="en-US" dirty="0" err="1"/>
              <a:t>vitata</a:t>
            </a:r>
            <a:r>
              <a:rPr lang="en-US" dirty="0"/>
              <a:t> (</a:t>
            </a:r>
            <a:r>
              <a:rPr lang="en-US" dirty="0" err="1"/>
              <a:t>Pyralidae</a:t>
            </a:r>
            <a:r>
              <a:rPr lang="en-US" dirty="0"/>
              <a:t>: Lepidoptera) </a:t>
            </a:r>
            <a:endParaRPr lang="en-US" dirty="0" smtClean="0"/>
          </a:p>
          <a:p>
            <a:r>
              <a:rPr lang="en-US" dirty="0" smtClean="0"/>
              <a:t>Blue </a:t>
            </a:r>
            <a:r>
              <a:rPr lang="en-US" dirty="0"/>
              <a:t>butterfly </a:t>
            </a:r>
            <a:r>
              <a:rPr lang="en-US" dirty="0" err="1"/>
              <a:t>Lampides</a:t>
            </a:r>
            <a:r>
              <a:rPr lang="en-US" dirty="0"/>
              <a:t> </a:t>
            </a:r>
            <a:r>
              <a:rPr lang="en-US" dirty="0" err="1"/>
              <a:t>boeticus</a:t>
            </a:r>
            <a:r>
              <a:rPr lang="en-US" dirty="0"/>
              <a:t> (</a:t>
            </a:r>
            <a:r>
              <a:rPr lang="en-US" dirty="0" err="1"/>
              <a:t>Noctuidae</a:t>
            </a:r>
            <a:r>
              <a:rPr lang="en-US" dirty="0"/>
              <a:t>: Lepidoptera) </a:t>
            </a:r>
            <a:endParaRPr lang="en-US" dirty="0" smtClean="0"/>
          </a:p>
          <a:p>
            <a:r>
              <a:rPr lang="en-US" dirty="0" smtClean="0"/>
              <a:t>Plume </a:t>
            </a:r>
            <a:r>
              <a:rPr lang="en-US" dirty="0"/>
              <a:t>moth </a:t>
            </a:r>
            <a:r>
              <a:rPr lang="en-US" dirty="0" err="1"/>
              <a:t>Exelastis</a:t>
            </a:r>
            <a:r>
              <a:rPr lang="en-US" dirty="0"/>
              <a:t> </a:t>
            </a:r>
            <a:r>
              <a:rPr lang="en-US" dirty="0" err="1"/>
              <a:t>atomosa</a:t>
            </a:r>
            <a:r>
              <a:rPr lang="en-US" dirty="0"/>
              <a:t> (</a:t>
            </a:r>
            <a:r>
              <a:rPr lang="en-US" dirty="0" err="1"/>
              <a:t>Noctuidae</a:t>
            </a:r>
            <a:r>
              <a:rPr lang="en-US" dirty="0"/>
              <a:t>: Lepidoptera) </a:t>
            </a:r>
            <a:endParaRPr lang="en-US" dirty="0" smtClean="0"/>
          </a:p>
          <a:p>
            <a:r>
              <a:rPr lang="en-US" dirty="0" smtClean="0"/>
              <a:t>Spiny </a:t>
            </a:r>
            <a:r>
              <a:rPr lang="en-US" dirty="0"/>
              <a:t>pod borer </a:t>
            </a:r>
            <a:r>
              <a:rPr lang="en-US" dirty="0" err="1"/>
              <a:t>Etiella</a:t>
            </a:r>
            <a:r>
              <a:rPr lang="en-US" dirty="0"/>
              <a:t> </a:t>
            </a:r>
            <a:r>
              <a:rPr lang="en-US" dirty="0" err="1"/>
              <a:t>zinckenella</a:t>
            </a:r>
            <a:r>
              <a:rPr lang="en-US" dirty="0"/>
              <a:t> (</a:t>
            </a:r>
            <a:r>
              <a:rPr lang="en-US" dirty="0" err="1"/>
              <a:t>Noctuidae</a:t>
            </a:r>
            <a:r>
              <a:rPr lang="en-US" dirty="0"/>
              <a:t>: </a:t>
            </a:r>
            <a:r>
              <a:rPr lang="en-US" dirty="0" smtClean="0"/>
              <a:t>Lepidoptera</a:t>
            </a:r>
          </a:p>
          <a:p>
            <a:r>
              <a:rPr lang="en-US" dirty="0" smtClean="0"/>
              <a:t>Pod </a:t>
            </a:r>
            <a:r>
              <a:rPr lang="en-US" dirty="0"/>
              <a:t>Bugs </a:t>
            </a:r>
            <a:r>
              <a:rPr lang="en-US" dirty="0" err="1"/>
              <a:t>Riptortus</a:t>
            </a:r>
            <a:r>
              <a:rPr lang="en-US" dirty="0"/>
              <a:t> </a:t>
            </a:r>
            <a:r>
              <a:rPr lang="en-US" dirty="0" err="1"/>
              <a:t>pedestris</a:t>
            </a:r>
            <a:r>
              <a:rPr lang="en-US" dirty="0"/>
              <a:t> </a:t>
            </a:r>
            <a:r>
              <a:rPr lang="en-US" dirty="0" err="1"/>
              <a:t>Clavigralla</a:t>
            </a:r>
            <a:r>
              <a:rPr lang="en-US" dirty="0"/>
              <a:t> </a:t>
            </a:r>
            <a:r>
              <a:rPr lang="en-US" dirty="0" err="1"/>
              <a:t>gibbosa</a:t>
            </a:r>
            <a:r>
              <a:rPr lang="en-US" dirty="0"/>
              <a:t> </a:t>
            </a:r>
            <a:r>
              <a:rPr lang="en-US" dirty="0" smtClean="0"/>
              <a:t> (</a:t>
            </a:r>
            <a:r>
              <a:rPr lang="en-US" dirty="0" err="1"/>
              <a:t>Coreidae:Hemiptera</a:t>
            </a:r>
            <a:r>
              <a:rPr lang="en-US" dirty="0" smtClean="0"/>
              <a:t>)</a:t>
            </a:r>
          </a:p>
          <a:p>
            <a:r>
              <a:rPr lang="en-US" dirty="0" smtClean="0"/>
              <a:t>Stink </a:t>
            </a:r>
            <a:r>
              <a:rPr lang="en-US" dirty="0"/>
              <a:t>Bugs </a:t>
            </a:r>
            <a:r>
              <a:rPr lang="en-US" dirty="0" err="1"/>
              <a:t>Nazara</a:t>
            </a:r>
            <a:r>
              <a:rPr lang="en-US" dirty="0"/>
              <a:t> </a:t>
            </a:r>
            <a:r>
              <a:rPr lang="en-US" dirty="0" err="1"/>
              <a:t>viridula</a:t>
            </a:r>
            <a:r>
              <a:rPr lang="en-US" dirty="0"/>
              <a:t> (</a:t>
            </a:r>
            <a:r>
              <a:rPr lang="en-US" dirty="0" err="1"/>
              <a:t>Pentatomidae:Hemiptera</a:t>
            </a:r>
            <a:r>
              <a:rPr lang="en-US" dirty="0"/>
              <a:t>) </a:t>
            </a:r>
            <a:endParaRPr lang="en-US" dirty="0" smtClean="0"/>
          </a:p>
          <a:p>
            <a:r>
              <a:rPr lang="en-US" dirty="0" smtClean="0"/>
              <a:t>pod </a:t>
            </a:r>
            <a:r>
              <a:rPr lang="en-US" dirty="0"/>
              <a:t>borer </a:t>
            </a:r>
            <a:r>
              <a:rPr lang="en-US" dirty="0" err="1"/>
              <a:t>Adisura</a:t>
            </a:r>
            <a:r>
              <a:rPr lang="en-US" dirty="0"/>
              <a:t> </a:t>
            </a:r>
            <a:r>
              <a:rPr lang="en-US" dirty="0" err="1"/>
              <a:t>atkinsoni</a:t>
            </a:r>
            <a:r>
              <a:rPr lang="en-US" dirty="0"/>
              <a:t> (</a:t>
            </a:r>
            <a:r>
              <a:rPr lang="en-US" dirty="0" err="1"/>
              <a:t>Noctuidae</a:t>
            </a:r>
            <a:r>
              <a:rPr lang="en-US" dirty="0"/>
              <a:t>: Lepidoptera</a:t>
            </a:r>
            <a:r>
              <a:rPr lang="en-US" dirty="0" smtClean="0"/>
              <a:t>)</a:t>
            </a:r>
            <a:endParaRPr lang="en-US"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B13BE4D3-CE50-43AA-91CC-04435FBACED4}"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25</a:t>
            </a:fld>
            <a:endParaRPr lang="en-US"/>
          </a:p>
        </p:txBody>
      </p:sp>
    </p:spTree>
    <p:extLst>
      <p:ext uri="{BB962C8B-B14F-4D97-AF65-F5344CB8AC3E}">
        <p14:creationId xmlns:p14="http://schemas.microsoft.com/office/powerpoint/2010/main" val="196790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Etiella</a:t>
            </a:r>
            <a:r>
              <a:rPr lang="en-US" dirty="0" smtClean="0"/>
              <a:t> </a:t>
            </a:r>
            <a:r>
              <a:rPr lang="en-US" dirty="0" err="1" smtClean="0"/>
              <a:t>zinknella</a:t>
            </a:r>
            <a:endParaRPr lang="en-US" dirty="0"/>
          </a:p>
        </p:txBody>
      </p:sp>
      <p:pic>
        <p:nvPicPr>
          <p:cNvPr id="7" name="Content Placeholder 6"/>
          <p:cNvPicPr>
            <a:picLocks noGrp="1" noChangeAspect="1"/>
          </p:cNvPicPr>
          <p:nvPr>
            <p:ph idx="1"/>
          </p:nvPr>
        </p:nvPicPr>
        <p:blipFill>
          <a:blip r:embed="rId2"/>
          <a:stretch>
            <a:fillRect/>
          </a:stretch>
        </p:blipFill>
        <p:spPr>
          <a:xfrm>
            <a:off x="9406780" y="1700808"/>
            <a:ext cx="2514600" cy="1819275"/>
          </a:xfrm>
          <a:prstGeom prst="rect">
            <a:avLst/>
          </a:prstGeom>
        </p:spPr>
      </p:pic>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3910912B-4701-4086-8A50-D6A4D1F38492}"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26</a:t>
            </a:fld>
            <a:endParaRPr lang="en-US"/>
          </a:p>
        </p:txBody>
      </p:sp>
      <p:pic>
        <p:nvPicPr>
          <p:cNvPr id="8" name="Picture 7"/>
          <p:cNvPicPr>
            <a:picLocks noChangeAspect="1"/>
          </p:cNvPicPr>
          <p:nvPr/>
        </p:nvPicPr>
        <p:blipFill>
          <a:blip r:embed="rId3"/>
          <a:stretch>
            <a:fillRect/>
          </a:stretch>
        </p:blipFill>
        <p:spPr>
          <a:xfrm>
            <a:off x="9550796" y="3645024"/>
            <a:ext cx="2381250" cy="1695450"/>
          </a:xfrm>
          <a:prstGeom prst="rect">
            <a:avLst/>
          </a:prstGeom>
        </p:spPr>
      </p:pic>
      <p:sp>
        <p:nvSpPr>
          <p:cNvPr id="9" name="Rectangle 8"/>
          <p:cNvSpPr/>
          <p:nvPr/>
        </p:nvSpPr>
        <p:spPr>
          <a:xfrm>
            <a:off x="261764" y="1844824"/>
            <a:ext cx="8879061" cy="4093428"/>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Larvae </a:t>
            </a:r>
            <a:r>
              <a:rPr lang="en-US" sz="2000" dirty="0">
                <a:latin typeface="Arial" panose="020B0604020202020204" pitchFamily="34" charset="0"/>
                <a:cs typeface="Arial" panose="020B0604020202020204" pitchFamily="34" charset="0"/>
              </a:rPr>
              <a:t>bore into pods and feed within the pods until they are ready to pupate.</a:t>
            </a:r>
          </a:p>
          <a:p>
            <a:r>
              <a:rPr lang="en-US" sz="2000" dirty="0">
                <a:latin typeface="Arial" panose="020B0604020202020204" pitchFamily="34" charset="0"/>
                <a:cs typeface="Arial" panose="020B0604020202020204" pitchFamily="34" charset="0"/>
              </a:rPr>
              <a:t>When larvae leave the pods they sometimes produce webbing around the pods.</a:t>
            </a:r>
          </a:p>
          <a:p>
            <a:r>
              <a:rPr lang="en-US" sz="2000" dirty="0">
                <a:latin typeface="Arial" panose="020B0604020202020204" pitchFamily="34" charset="0"/>
                <a:cs typeface="Arial" panose="020B0604020202020204" pitchFamily="34" charset="0"/>
              </a:rPr>
              <a:t>The exit holes made by larvae increase the aflatoxin risk in peanuts.</a:t>
            </a:r>
          </a:p>
          <a:p>
            <a:r>
              <a:rPr lang="en-US" sz="2000" dirty="0" err="1">
                <a:latin typeface="Arial" panose="020B0604020202020204" pitchFamily="34" charset="0"/>
                <a:cs typeface="Arial" panose="020B0604020202020204" pitchFamily="34" charset="0"/>
              </a:rPr>
              <a:t>Etiella</a:t>
            </a:r>
            <a:r>
              <a:rPr lang="en-US" sz="2000" dirty="0">
                <a:latin typeface="Arial" panose="020B0604020202020204" pitchFamily="34" charset="0"/>
                <a:cs typeface="Arial" panose="020B0604020202020204" pitchFamily="34" charset="0"/>
              </a:rPr>
              <a:t> damage is not obvious until harvest</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Hand </a:t>
            </a:r>
            <a:r>
              <a:rPr lang="en-US" sz="2000" dirty="0">
                <a:latin typeface="Arial" panose="020B0604020202020204" pitchFamily="34" charset="0"/>
                <a:cs typeface="Arial" panose="020B0604020202020204" pitchFamily="34" charset="0"/>
              </a:rPr>
              <a:t>picking</a:t>
            </a:r>
          </a:p>
          <a:p>
            <a:r>
              <a:rPr lang="en-US" sz="2000" dirty="0">
                <a:latin typeface="Arial" panose="020B0604020202020204" pitchFamily="34" charset="0"/>
                <a:cs typeface="Arial" panose="020B0604020202020204" pitchFamily="34" charset="0"/>
              </a:rPr>
              <a:t>Destruction of infested pods along larva</a:t>
            </a:r>
          </a:p>
          <a:p>
            <a:r>
              <a:rPr lang="en-US" sz="2000" dirty="0">
                <a:latin typeface="Arial" panose="020B0604020202020204" pitchFamily="34" charset="0"/>
                <a:cs typeface="Arial" panose="020B0604020202020204" pitchFamily="34" charset="0"/>
              </a:rPr>
              <a:t>Spray BT – 0.1% @ 50% flowering stage</a:t>
            </a:r>
          </a:p>
          <a:p>
            <a:r>
              <a:rPr lang="en-US" sz="2000" dirty="0">
                <a:latin typeface="Arial" panose="020B0604020202020204" pitchFamily="34" charset="0"/>
                <a:cs typeface="Arial" panose="020B0604020202020204" pitchFamily="34" charset="0"/>
              </a:rPr>
              <a:t>Field release of </a:t>
            </a:r>
            <a:r>
              <a:rPr lang="en-US" sz="2000" dirty="0" err="1">
                <a:latin typeface="Arial" panose="020B0604020202020204" pitchFamily="34" charset="0"/>
                <a:cs typeface="Arial" panose="020B0604020202020204" pitchFamily="34" charset="0"/>
              </a:rPr>
              <a:t>Trichogramma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chilonis</a:t>
            </a:r>
            <a:r>
              <a:rPr lang="en-US" sz="2000" dirty="0">
                <a:latin typeface="Arial" panose="020B0604020202020204" pitchFamily="34" charset="0"/>
                <a:cs typeface="Arial" panose="020B0604020202020204" pitchFamily="34" charset="0"/>
              </a:rPr>
              <a:t> @5 cc/ha</a:t>
            </a:r>
          </a:p>
          <a:p>
            <a:r>
              <a:rPr lang="en-US" sz="2000" dirty="0">
                <a:latin typeface="Arial" panose="020B0604020202020204" pitchFamily="34" charset="0"/>
                <a:cs typeface="Arial" panose="020B0604020202020204" pitchFamily="34" charset="0"/>
              </a:rPr>
              <a:t>Use light trap at 1 /</a:t>
            </a:r>
            <a:r>
              <a:rPr lang="en-US" sz="2000" dirty="0" smtClean="0">
                <a:latin typeface="Arial" panose="020B0604020202020204" pitchFamily="34" charset="0"/>
                <a:cs typeface="Arial" panose="020B0604020202020204" pitchFamily="34" charset="0"/>
              </a:rPr>
              <a:t>ha</a:t>
            </a:r>
          </a:p>
          <a:p>
            <a:r>
              <a:rPr lang="en-US" sz="2000" dirty="0" smtClean="0">
                <a:latin typeface="Arial" panose="020B0604020202020204" pitchFamily="34" charset="0"/>
                <a:cs typeface="Arial" panose="020B0604020202020204" pitchFamily="34" charset="0"/>
              </a:rPr>
              <a:t>BIRD PERCHES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6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1" smtClean="0"/>
              <a:t>Ladybird beetles</a:t>
            </a:r>
            <a:br>
              <a:rPr lang="en-US" b="1" smtClean="0"/>
            </a:br>
            <a:endParaRPr lang="en-US" b="1" smtClean="0"/>
          </a:p>
        </p:txBody>
      </p:sp>
      <p:sp>
        <p:nvSpPr>
          <p:cNvPr id="31747" name="Text Box 4"/>
          <p:cNvSpPr txBox="1">
            <a:spLocks noChangeArrowheads="1"/>
          </p:cNvSpPr>
          <p:nvPr/>
        </p:nvSpPr>
        <p:spPr bwMode="auto">
          <a:xfrm>
            <a:off x="1522412" y="1828800"/>
            <a:ext cx="9144000" cy="4611688"/>
          </a:xfrm>
          <a:prstGeom prst="rect">
            <a:avLst/>
          </a:prstGeom>
          <a:noFill/>
          <a:ln w="9525">
            <a:noFill/>
            <a:miter lim="800000"/>
            <a:headEnd/>
            <a:tailEnd/>
          </a:ln>
        </p:spPr>
        <p:txBody>
          <a:bodyPr>
            <a:spAutoFit/>
          </a:bodyPr>
          <a:lstStyle/>
          <a:p>
            <a:pPr>
              <a:lnSpc>
                <a:spcPct val="90000"/>
              </a:lnSpc>
              <a:spcBef>
                <a:spcPct val="20000"/>
              </a:spcBef>
            </a:pPr>
            <a:r>
              <a:rPr lang="en-US" altLang="zh-CN" sz="2800" dirty="0">
                <a:ea typeface="SimSun" charset="-122"/>
              </a:rPr>
              <a:t>Larvae and adults eat aphids, </a:t>
            </a:r>
            <a:r>
              <a:rPr lang="en-US" altLang="zh-CN" sz="2800" dirty="0" err="1">
                <a:ea typeface="SimSun" charset="-122"/>
              </a:rPr>
              <a:t>thrips</a:t>
            </a:r>
            <a:r>
              <a:rPr lang="en-US" altLang="zh-CN" sz="2800" dirty="0">
                <a:ea typeface="SimSun" charset="-122"/>
              </a:rPr>
              <a:t>, mealybugs, various small larvae, beetle grubs, scales, spider mites, whiteflies, other soft-bodied pests, and insect eggs. </a:t>
            </a:r>
          </a:p>
          <a:p>
            <a:pPr>
              <a:lnSpc>
                <a:spcPct val="90000"/>
              </a:lnSpc>
              <a:spcBef>
                <a:spcPct val="20000"/>
              </a:spcBef>
            </a:pPr>
            <a:r>
              <a:rPr lang="en-US" altLang="zh-CN" sz="2800" dirty="0">
                <a:ea typeface="SimSun" charset="-122"/>
              </a:rPr>
              <a:t> </a:t>
            </a:r>
          </a:p>
          <a:p>
            <a:pPr>
              <a:lnSpc>
                <a:spcPct val="90000"/>
              </a:lnSpc>
              <a:spcBef>
                <a:spcPct val="20000"/>
              </a:spcBef>
            </a:pPr>
            <a:r>
              <a:rPr lang="en-US" altLang="zh-CN" sz="2800" dirty="0">
                <a:ea typeface="SimSun" charset="-122"/>
              </a:rPr>
              <a:t>Attracted to pollen and nectar plants </a:t>
            </a:r>
          </a:p>
          <a:p>
            <a:pPr>
              <a:lnSpc>
                <a:spcPct val="90000"/>
              </a:lnSpc>
              <a:spcBef>
                <a:spcPct val="20000"/>
              </a:spcBef>
            </a:pPr>
            <a:r>
              <a:rPr lang="en-US" altLang="zh-CN" sz="2800" dirty="0">
                <a:ea typeface="SimSun" charset="-122"/>
              </a:rPr>
              <a:t> </a:t>
            </a:r>
          </a:p>
          <a:p>
            <a:pPr>
              <a:lnSpc>
                <a:spcPct val="90000"/>
              </a:lnSpc>
              <a:spcBef>
                <a:spcPct val="20000"/>
              </a:spcBef>
            </a:pPr>
            <a:r>
              <a:rPr lang="en-US" altLang="zh-CN" sz="2800" dirty="0">
                <a:ea typeface="SimSun" charset="-122"/>
              </a:rPr>
              <a:t>One generation per year.</a:t>
            </a:r>
          </a:p>
          <a:p>
            <a:pPr>
              <a:lnSpc>
                <a:spcPct val="90000"/>
              </a:lnSpc>
              <a:spcBef>
                <a:spcPct val="20000"/>
              </a:spcBef>
            </a:pPr>
            <a:endParaRPr lang="en-US" altLang="zh-CN" sz="2800" dirty="0">
              <a:ea typeface="SimSun" charset="-122"/>
            </a:endParaRPr>
          </a:p>
          <a:p>
            <a:pPr>
              <a:lnSpc>
                <a:spcPct val="90000"/>
              </a:lnSpc>
              <a:spcBef>
                <a:spcPct val="20000"/>
              </a:spcBef>
            </a:pPr>
            <a:r>
              <a:rPr lang="en-US" altLang="zh-CN" sz="2800" dirty="0">
                <a:ea typeface="SimSun" charset="-122"/>
              </a:rPr>
              <a:t> Adults over-winter in garden litter.</a:t>
            </a:r>
          </a:p>
          <a:p>
            <a:pPr>
              <a:spcBef>
                <a:spcPct val="50000"/>
              </a:spcBef>
            </a:pPr>
            <a:endParaRPr lang="en-US" dirty="0"/>
          </a:p>
        </p:txBody>
      </p:sp>
      <p:pic>
        <p:nvPicPr>
          <p:cNvPr id="31748" name="Picture 6" descr="C:\Documents and Settings\Administrator\Desktop\New Folder\ccc\information\Integrated Pest Management_files\Attracting beneficial insects_files\g00013_03.jpg"/>
          <p:cNvPicPr>
            <a:picLocks noChangeAspect="1" noChangeArrowheads="1"/>
          </p:cNvPicPr>
          <p:nvPr/>
        </p:nvPicPr>
        <p:blipFill>
          <a:blip r:embed="rId2" cstate="print"/>
          <a:srcRect/>
          <a:stretch>
            <a:fillRect/>
          </a:stretch>
        </p:blipFill>
        <p:spPr bwMode="auto">
          <a:xfrm>
            <a:off x="7161212" y="3733800"/>
            <a:ext cx="2819400" cy="18288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9C538FB2-89B6-47BA-A8C9-97DB905BDA3F}" type="datetime1">
              <a:rPr lang="en-US" smtClean="0"/>
              <a:pPr>
                <a:defRPr/>
              </a:pPr>
              <a:t>28-Jul-18</a:t>
            </a:fld>
            <a:endParaRPr lang="en-US"/>
          </a:p>
        </p:txBody>
      </p:sp>
      <p:sp>
        <p:nvSpPr>
          <p:cNvPr id="6" name="Slide Number Placeholder 5"/>
          <p:cNvSpPr>
            <a:spLocks noGrp="1"/>
          </p:cNvSpPr>
          <p:nvPr>
            <p:ph type="sldNum" sz="quarter" idx="12"/>
          </p:nvPr>
        </p:nvSpPr>
        <p:spPr/>
        <p:txBody>
          <a:bodyPr/>
          <a:lstStyle/>
          <a:p>
            <a:pPr>
              <a:defRPr/>
            </a:pPr>
            <a:fld id="{1FB2E4A7-5567-4646-AEBB-DC5B72FA3D61}" type="slidenum">
              <a:rPr lang="en-US" smtClean="0"/>
              <a:pPr>
                <a:defRPr/>
              </a:pPr>
              <a:t>27</a:t>
            </a:fld>
            <a:endParaRPr lang="en-US"/>
          </a:p>
        </p:txBody>
      </p:sp>
      <p:sp>
        <p:nvSpPr>
          <p:cNvPr id="7" name="Footer Placeholder 6"/>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7834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8212" y="739776"/>
            <a:ext cx="5410200" cy="608013"/>
          </a:xfrm>
        </p:spPr>
        <p:txBody>
          <a:bodyPr>
            <a:normAutofit fontScale="90000"/>
          </a:bodyPr>
          <a:lstStyle/>
          <a:p>
            <a:r>
              <a:rPr lang="en-US" sz="3200"/>
              <a:t>Predators  lady bird beetles</a:t>
            </a:r>
            <a:r>
              <a:rPr lang="en-US" altLang="zh-CN" sz="3200" b="1">
                <a:ea typeface="SimSun" charset="-122"/>
              </a:rPr>
              <a:t/>
            </a:r>
            <a:br>
              <a:rPr lang="en-US" altLang="zh-CN" sz="3200" b="1">
                <a:ea typeface="SimSun" charset="-122"/>
              </a:rPr>
            </a:br>
            <a:endParaRPr lang="en-US" sz="3200" b="1">
              <a:ea typeface="SimSun" charset="-122"/>
            </a:endParaRPr>
          </a:p>
        </p:txBody>
      </p:sp>
      <p:sp>
        <p:nvSpPr>
          <p:cNvPr id="32771" name="Rectangle 3"/>
          <p:cNvSpPr>
            <a:spLocks noGrp="1" noChangeArrowheads="1"/>
          </p:cNvSpPr>
          <p:nvPr>
            <p:ph type="body" sz="half" idx="1"/>
          </p:nvPr>
        </p:nvSpPr>
        <p:spPr>
          <a:xfrm>
            <a:off x="1522412" y="1295400"/>
            <a:ext cx="5867400" cy="5562600"/>
          </a:xfrm>
        </p:spPr>
        <p:txBody>
          <a:bodyPr/>
          <a:lstStyle/>
          <a:p>
            <a:pPr>
              <a:buFontTx/>
              <a:buNone/>
            </a:pPr>
            <a:endParaRPr lang="en-US" altLang="zh-CN">
              <a:ea typeface="SimSun" charset="-122"/>
            </a:endParaRPr>
          </a:p>
          <a:p>
            <a:r>
              <a:rPr lang="en-US" altLang="zh-CN" b="1" smtClean="0">
                <a:ea typeface="SimSun" charset="-122"/>
              </a:rPr>
              <a:t>Eggs are yellow-orange and spindle-shaped.</a:t>
            </a:r>
          </a:p>
          <a:p>
            <a:r>
              <a:rPr lang="en-US" altLang="zh-CN" b="1" smtClean="0">
                <a:ea typeface="SimSun" charset="-122"/>
              </a:rPr>
              <a:t> larvae are 1/4"to l/2" long, covered with tiny spines, gray or black with blue and orange markings, and resemble tiny alligators. </a:t>
            </a:r>
          </a:p>
          <a:p>
            <a:r>
              <a:rPr lang="en-US" altLang="zh-CN" b="1" smtClean="0">
                <a:ea typeface="SimSun" charset="-122"/>
              </a:rPr>
              <a:t>Adults of the common lady beetle are l/4" long, reddish-orange beetles with spots and generally feed on aphids</a:t>
            </a:r>
            <a:r>
              <a:rPr lang="en-US" altLang="zh-CN" b="1">
                <a:ea typeface="SimSun" charset="-122"/>
              </a:rPr>
              <a:t>. </a:t>
            </a:r>
            <a:r>
              <a:rPr lang="en-US" b="1"/>
              <a:t>    </a:t>
            </a:r>
          </a:p>
        </p:txBody>
      </p:sp>
      <p:sp>
        <p:nvSpPr>
          <p:cNvPr id="32772" name="Rectangle 7"/>
          <p:cNvSpPr>
            <a:spLocks noGrp="1" noChangeArrowheads="1"/>
          </p:cNvSpPr>
          <p:nvPr>
            <p:ph type="body" sz="half" idx="2"/>
          </p:nvPr>
        </p:nvSpPr>
        <p:spPr/>
        <p:txBody>
          <a:bodyPr/>
          <a:lstStyle/>
          <a:p>
            <a:pPr>
              <a:buFontTx/>
              <a:buNone/>
            </a:pPr>
            <a:r>
              <a:rPr lang="en-US" smtClean="0"/>
              <a:t> </a:t>
            </a:r>
          </a:p>
        </p:txBody>
      </p:sp>
      <p:pic>
        <p:nvPicPr>
          <p:cNvPr id="32773" name="Picture 4" descr="C:\Documents and Settings\Administrator\Desktop\New Folder\ccc\information\Integrated Pest Management_files\Attracting beneficial insects_files\g00013_03.jpg"/>
          <p:cNvPicPr>
            <a:picLocks noChangeAspect="1" noChangeArrowheads="1"/>
          </p:cNvPicPr>
          <p:nvPr/>
        </p:nvPicPr>
        <p:blipFill>
          <a:blip r:embed="rId2" cstate="print"/>
          <a:srcRect/>
          <a:stretch>
            <a:fillRect/>
          </a:stretch>
        </p:blipFill>
        <p:spPr bwMode="auto">
          <a:xfrm>
            <a:off x="7539164" y="4240211"/>
            <a:ext cx="3124200" cy="2570162"/>
          </a:xfrm>
          <a:prstGeom prst="rect">
            <a:avLst/>
          </a:prstGeom>
          <a:noFill/>
          <a:ln w="9525">
            <a:noFill/>
            <a:miter lim="800000"/>
            <a:headEnd/>
            <a:tailEnd/>
          </a:ln>
        </p:spPr>
      </p:pic>
      <p:pic>
        <p:nvPicPr>
          <p:cNvPr id="32774" name="Picture 5" descr="C:\Documents and Settings\Administrator\Desktop\New Folder\ccc\information\Integrated Pest Management_files\Attracting beneficial insects_files\g00013_04.jpg"/>
          <p:cNvPicPr>
            <a:picLocks noChangeAspect="1" noChangeArrowheads="1"/>
          </p:cNvPicPr>
          <p:nvPr/>
        </p:nvPicPr>
        <p:blipFill>
          <a:blip r:embed="rId3" cstate="print"/>
          <a:srcRect/>
          <a:stretch>
            <a:fillRect/>
          </a:stretch>
        </p:blipFill>
        <p:spPr bwMode="auto">
          <a:xfrm>
            <a:off x="7534572" y="1700211"/>
            <a:ext cx="3128792" cy="2540000"/>
          </a:xfrm>
          <a:prstGeom prst="rect">
            <a:avLst/>
          </a:prstGeom>
          <a:noFill/>
          <a:ln w="9525">
            <a:noFill/>
            <a:miter lim="800000"/>
            <a:headEnd/>
            <a:tailEnd/>
          </a:ln>
        </p:spPr>
      </p:pic>
      <p:sp>
        <p:nvSpPr>
          <p:cNvPr id="32775" name="Rectangle 10"/>
          <p:cNvSpPr>
            <a:spLocks noChangeArrowheads="1"/>
          </p:cNvSpPr>
          <p:nvPr/>
        </p:nvSpPr>
        <p:spPr bwMode="auto">
          <a:xfrm>
            <a:off x="5294312" y="3011488"/>
            <a:ext cx="9144000" cy="369332"/>
          </a:xfrm>
          <a:prstGeom prst="rect">
            <a:avLst/>
          </a:prstGeom>
          <a:noFill/>
          <a:ln w="9525">
            <a:noFill/>
            <a:miter lim="800000"/>
            <a:headEnd/>
            <a:tailEnd/>
          </a:ln>
        </p:spPr>
        <p:txBody>
          <a:bodyPr>
            <a:spAutoFit/>
          </a:bodyPr>
          <a:lstStyle/>
          <a:p>
            <a:endParaRPr lang="en-US"/>
          </a:p>
        </p:txBody>
      </p:sp>
      <p:pic>
        <p:nvPicPr>
          <p:cNvPr id="32776" name="Picture 13" descr="C:\Documents and Settings\Administrator\My Documents\My Pictures\lladybird eggs.jpg"/>
          <p:cNvPicPr>
            <a:picLocks noChangeAspect="1" noChangeArrowheads="1"/>
          </p:cNvPicPr>
          <p:nvPr/>
        </p:nvPicPr>
        <p:blipFill>
          <a:blip r:embed="rId4" cstate="print"/>
          <a:srcRect/>
          <a:stretch>
            <a:fillRect/>
          </a:stretch>
        </p:blipFill>
        <p:spPr bwMode="auto">
          <a:xfrm>
            <a:off x="7534572" y="1"/>
            <a:ext cx="3128792" cy="1751554"/>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fld id="{5A44CDBD-0B3C-43AD-9730-0743DFF2E075}" type="datetime1">
              <a:rPr lang="en-US" smtClean="0"/>
              <a:pPr>
                <a:defRPr/>
              </a:pPr>
              <a:t>28-Jul-18</a:t>
            </a:fld>
            <a:endParaRPr lang="en-US"/>
          </a:p>
        </p:txBody>
      </p:sp>
      <p:sp>
        <p:nvSpPr>
          <p:cNvPr id="10" name="Slide Number Placeholder 9"/>
          <p:cNvSpPr>
            <a:spLocks noGrp="1"/>
          </p:cNvSpPr>
          <p:nvPr>
            <p:ph type="sldNum" sz="quarter" idx="12"/>
          </p:nvPr>
        </p:nvSpPr>
        <p:spPr/>
        <p:txBody>
          <a:bodyPr/>
          <a:lstStyle/>
          <a:p>
            <a:pPr>
              <a:defRPr/>
            </a:pPr>
            <a:fld id="{00D3D04D-A372-43D0-BA61-CB21DDB22F12}" type="slidenum">
              <a:rPr lang="en-US" smtClean="0"/>
              <a:pPr>
                <a:defRPr/>
              </a:pPr>
              <a:t>28</a:t>
            </a:fld>
            <a:endParaRPr lang="en-US"/>
          </a:p>
        </p:txBody>
      </p:sp>
      <p:sp>
        <p:nvSpPr>
          <p:cNvPr id="11" name="Footer Placeholder 10"/>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9744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522412" y="0"/>
            <a:ext cx="5486400" cy="1219200"/>
          </a:xfrm>
        </p:spPr>
        <p:txBody>
          <a:bodyPr/>
          <a:lstStyle/>
          <a:p>
            <a:r>
              <a:rPr lang="en-US" sz="3200" b="1"/>
              <a:t>Green Lacewings</a:t>
            </a:r>
            <a:endParaRPr lang="en-US" sz="2800" b="1">
              <a:ea typeface="SimSun" charset="-122"/>
            </a:endParaRPr>
          </a:p>
        </p:txBody>
      </p:sp>
      <p:graphicFrame>
        <p:nvGraphicFramePr>
          <p:cNvPr id="1026" name="Object 2"/>
          <p:cNvGraphicFramePr>
            <a:graphicFrameLocks noChangeAspect="1"/>
          </p:cNvGraphicFramePr>
          <p:nvPr/>
        </p:nvGraphicFramePr>
        <p:xfrm>
          <a:off x="7923212" y="4379914"/>
          <a:ext cx="2743200" cy="2478087"/>
        </p:xfrm>
        <a:graphic>
          <a:graphicData uri="http://schemas.openxmlformats.org/presentationml/2006/ole">
            <mc:AlternateContent xmlns:mc="http://schemas.openxmlformats.org/markup-compatibility/2006">
              <mc:Choice xmlns:v="urn:schemas-microsoft-com:vml" Requires="v">
                <p:oleObj spid="_x0000_s2077" r:id="rId3" imgW="1705356" imgH="2048256" progId="Word.Picture.8">
                  <p:embed/>
                </p:oleObj>
              </mc:Choice>
              <mc:Fallback>
                <p:oleObj r:id="rId3" imgW="1705356" imgH="2048256" progId="Word.Picture.8">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l="24580" t="43256"/>
                      <a:stretch>
                        <a:fillRect/>
                      </a:stretch>
                    </p:blipFill>
                    <p:spPr bwMode="auto">
                      <a:xfrm>
                        <a:off x="7923212" y="4379914"/>
                        <a:ext cx="2743200" cy="2478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9" descr="file:///C:/Documents%20and%20Settings/Administrator/Desktop/New%20Folder/ccc/information/Integrated%20Pest%20Management_files/Attracting%20beneficial%20insects_files/g00013_06.jpg"/>
          <p:cNvPicPr>
            <a:picLocks noChangeAspect="1" noChangeArrowheads="1"/>
          </p:cNvPicPr>
          <p:nvPr/>
        </p:nvPicPr>
        <p:blipFill>
          <a:blip r:embed="rId5" r:link="rId6" cstate="print"/>
          <a:srcRect/>
          <a:stretch>
            <a:fillRect/>
          </a:stretch>
        </p:blipFill>
        <p:spPr bwMode="auto">
          <a:xfrm>
            <a:off x="7999412" y="1752601"/>
            <a:ext cx="2667000" cy="2555875"/>
          </a:xfrm>
          <a:prstGeom prst="rect">
            <a:avLst/>
          </a:prstGeom>
          <a:noFill/>
          <a:ln w="9525">
            <a:noFill/>
            <a:miter lim="800000"/>
            <a:headEnd/>
            <a:tailEnd/>
          </a:ln>
        </p:spPr>
      </p:pic>
      <p:sp>
        <p:nvSpPr>
          <p:cNvPr id="1029" name="Rectangle 10"/>
          <p:cNvSpPr>
            <a:spLocks noGrp="1" noChangeArrowheads="1"/>
          </p:cNvSpPr>
          <p:nvPr>
            <p:ph type="body" idx="1"/>
          </p:nvPr>
        </p:nvSpPr>
        <p:spPr>
          <a:xfrm>
            <a:off x="333772" y="1641476"/>
            <a:ext cx="5943600" cy="5334000"/>
          </a:xfrm>
        </p:spPr>
        <p:txBody>
          <a:bodyPr>
            <a:normAutofit lnSpcReduction="10000"/>
          </a:bodyPr>
          <a:lstStyle/>
          <a:p>
            <a:pPr>
              <a:lnSpc>
                <a:spcPct val="90000"/>
              </a:lnSpc>
              <a:spcBef>
                <a:spcPct val="50000"/>
              </a:spcBef>
            </a:pPr>
            <a:r>
              <a:rPr lang="en-US" altLang="zh-CN" sz="2800" b="1" dirty="0">
                <a:solidFill>
                  <a:srgbClr val="C00000"/>
                </a:solidFill>
                <a:ea typeface="SimSun" charset="-122"/>
              </a:rPr>
              <a:t>Adults 1/2" to 3/4" long, slender body, delicate long green wings. </a:t>
            </a:r>
          </a:p>
          <a:p>
            <a:pPr>
              <a:lnSpc>
                <a:spcPct val="90000"/>
              </a:lnSpc>
              <a:spcBef>
                <a:spcPct val="50000"/>
              </a:spcBef>
            </a:pPr>
            <a:r>
              <a:rPr lang="en-US" altLang="zh-CN" sz="2800" b="1" dirty="0">
                <a:solidFill>
                  <a:srgbClr val="C00000"/>
                </a:solidFill>
                <a:ea typeface="SimSun" charset="-122"/>
              </a:rPr>
              <a:t>They lay oval eggs on slender stalks which hatch in 6-14 days. </a:t>
            </a:r>
          </a:p>
          <a:p>
            <a:pPr>
              <a:lnSpc>
                <a:spcPct val="90000"/>
              </a:lnSpc>
              <a:spcBef>
                <a:spcPct val="50000"/>
              </a:spcBef>
            </a:pPr>
            <a:r>
              <a:rPr lang="en-US" altLang="zh-CN" sz="2800" b="1" dirty="0">
                <a:solidFill>
                  <a:srgbClr val="C00000"/>
                </a:solidFill>
                <a:ea typeface="SimSun" charset="-122"/>
              </a:rPr>
              <a:t>Larvae are called aphid lions and are 3/8" long, yellowish-gray with brown marks and tufts of hair. </a:t>
            </a:r>
          </a:p>
          <a:p>
            <a:pPr>
              <a:lnSpc>
                <a:spcPct val="90000"/>
              </a:lnSpc>
              <a:spcBef>
                <a:spcPct val="50000"/>
              </a:spcBef>
            </a:pPr>
            <a:r>
              <a:rPr lang="en-US" altLang="zh-CN" sz="2800" b="1" dirty="0">
                <a:solidFill>
                  <a:srgbClr val="C00000"/>
                </a:solidFill>
                <a:ea typeface="SimSun" charset="-122"/>
              </a:rPr>
              <a:t>Larvae eat aphids, mealybugs, mites, scale </a:t>
            </a:r>
            <a:r>
              <a:rPr lang="en-US" altLang="zh-CN" sz="2800" b="1" dirty="0" err="1">
                <a:solidFill>
                  <a:srgbClr val="C00000"/>
                </a:solidFill>
                <a:ea typeface="SimSun" charset="-122"/>
              </a:rPr>
              <a:t>insects,thrips</a:t>
            </a:r>
            <a:r>
              <a:rPr lang="en-US" altLang="zh-CN" sz="2800" b="1" dirty="0">
                <a:solidFill>
                  <a:srgbClr val="C00000"/>
                </a:solidFill>
                <a:ea typeface="SimSun" charset="-122"/>
              </a:rPr>
              <a:t> , whiteflies, and eggs of caterpillars, mites, </a:t>
            </a:r>
            <a:r>
              <a:rPr lang="en-US" altLang="zh-CN" sz="2800" b="1" dirty="0" err="1">
                <a:solidFill>
                  <a:srgbClr val="C00000"/>
                </a:solidFill>
                <a:ea typeface="SimSun" charset="-122"/>
              </a:rPr>
              <a:t>thrips</a:t>
            </a:r>
            <a:r>
              <a:rPr lang="en-US" altLang="zh-CN" sz="2800" b="1" dirty="0">
                <a:solidFill>
                  <a:srgbClr val="C00000"/>
                </a:solidFill>
                <a:ea typeface="SimSun" charset="-122"/>
              </a:rPr>
              <a:t>. Eat up to 60 aphids per hour.  </a:t>
            </a:r>
          </a:p>
        </p:txBody>
      </p:sp>
      <p:pic>
        <p:nvPicPr>
          <p:cNvPr id="1030" name="Picture 11" descr="C:\Documents and Settings\Administrator\My Documents\My Pictures\lw eggs.jpg"/>
          <p:cNvPicPr>
            <a:picLocks noChangeAspect="1" noChangeArrowheads="1"/>
          </p:cNvPicPr>
          <p:nvPr/>
        </p:nvPicPr>
        <p:blipFill>
          <a:blip r:embed="rId7" cstate="print"/>
          <a:srcRect/>
          <a:stretch>
            <a:fillRect/>
          </a:stretch>
        </p:blipFill>
        <p:spPr bwMode="auto">
          <a:xfrm>
            <a:off x="8075612" y="0"/>
            <a:ext cx="2590800" cy="1919288"/>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EFA431B5-2CCC-4A0A-98DA-05E6505D5D36}" type="datetime1">
              <a:rPr lang="en-US" smtClean="0"/>
              <a:pPr>
                <a:defRPr/>
              </a:pPr>
              <a:t>28-Jul-18</a:t>
            </a:fld>
            <a:endParaRPr lang="en-US"/>
          </a:p>
        </p:txBody>
      </p:sp>
      <p:sp>
        <p:nvSpPr>
          <p:cNvPr id="8" name="Slide Number Placeholder 7"/>
          <p:cNvSpPr>
            <a:spLocks noGrp="1"/>
          </p:cNvSpPr>
          <p:nvPr>
            <p:ph type="sldNum" sz="quarter" idx="12"/>
          </p:nvPr>
        </p:nvSpPr>
        <p:spPr/>
        <p:txBody>
          <a:bodyPr/>
          <a:lstStyle/>
          <a:p>
            <a:pPr>
              <a:defRPr/>
            </a:pPr>
            <a:fld id="{8B1A0574-D024-469E-B561-A72671E9B781}" type="slidenum">
              <a:rPr lang="en-US" smtClean="0"/>
              <a:pPr>
                <a:defRPr/>
              </a:pPr>
              <a:t>29</a:t>
            </a:fld>
            <a:endParaRPr lang="en-US"/>
          </a:p>
        </p:txBody>
      </p:sp>
      <p:sp>
        <p:nvSpPr>
          <p:cNvPr id="9" name="Footer Placeholder 8"/>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406936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944562"/>
          </a:xfrm>
        </p:spPr>
        <p:txBody>
          <a:bodyPr>
            <a:normAutofit/>
          </a:bodyPr>
          <a:lstStyle/>
          <a:p>
            <a:r>
              <a:rPr lang="en-US" sz="4400" b="1" dirty="0" smtClean="0">
                <a:solidFill>
                  <a:schemeClr val="accent4">
                    <a:lumMod val="50000"/>
                  </a:schemeClr>
                </a:solidFill>
              </a:rPr>
              <a:t>Insects : some interesting facts </a:t>
            </a:r>
            <a:endParaRPr lang="en-US" sz="4400" b="1" dirty="0">
              <a:solidFill>
                <a:schemeClr val="accent4">
                  <a:lumMod val="50000"/>
                </a:schemeClr>
              </a:solidFill>
            </a:endParaRPr>
          </a:p>
        </p:txBody>
      </p:sp>
      <p:sp>
        <p:nvSpPr>
          <p:cNvPr id="3" name="Content Placeholder 2"/>
          <p:cNvSpPr>
            <a:spLocks noGrp="1"/>
          </p:cNvSpPr>
          <p:nvPr>
            <p:ph idx="1"/>
          </p:nvPr>
        </p:nvSpPr>
        <p:spPr>
          <a:xfrm>
            <a:off x="0" y="2071678"/>
            <a:ext cx="12188825" cy="4633922"/>
          </a:xfrm>
        </p:spPr>
        <p:txBody>
          <a:bodyPr>
            <a:noAutofit/>
          </a:bodyPr>
          <a:lstStyle/>
          <a:p>
            <a:r>
              <a:rPr lang="en-US" sz="2800" b="1" dirty="0" smtClean="0"/>
              <a:t>Insects are the most common, and abundant of all terrestrial animals. </a:t>
            </a:r>
          </a:p>
          <a:p>
            <a:r>
              <a:rPr lang="en-US" sz="2800" b="1" dirty="0" smtClean="0"/>
              <a:t>In terms of diversity and numbers more than all other animals combined .There </a:t>
            </a:r>
            <a:r>
              <a:rPr lang="en-US" sz="2800" b="1" dirty="0"/>
              <a:t>are currently roughly 1,032,000 described species of animals on the planet earth. The total number may be much higher, as much as 10-30 million in fact. Of those described species, insects comprise 751,000 species or 72.8% of all the animals. </a:t>
            </a:r>
            <a:endParaRPr lang="en-US" sz="2800" b="1" dirty="0" smtClean="0"/>
          </a:p>
          <a:p>
            <a:r>
              <a:rPr lang="en-US" sz="2800" dirty="0"/>
              <a:t>Of all the insects in the world, only 1% of insects are pests (</a:t>
            </a:r>
            <a:r>
              <a:rPr lang="en-US" sz="2800" dirty="0" err="1"/>
              <a:t>Triplehorn</a:t>
            </a:r>
            <a:r>
              <a:rPr lang="en-US" sz="2800" dirty="0"/>
              <a:t> &amp; Johnson 2005) but they are responsible for the loss of 13% of crops and 9% of forest production (</a:t>
            </a:r>
            <a:r>
              <a:rPr lang="en-US" sz="2800" dirty="0" err="1"/>
              <a:t>Pimental</a:t>
            </a:r>
            <a:r>
              <a:rPr lang="en-US" sz="2800" dirty="0"/>
              <a:t> </a:t>
            </a:r>
            <a:r>
              <a:rPr lang="en-US" sz="2800" i="1" dirty="0"/>
              <a:t>et al.</a:t>
            </a:r>
            <a:r>
              <a:rPr lang="en-US" sz="2800" dirty="0"/>
              <a:t> 2000)</a:t>
            </a:r>
            <a:endParaRPr lang="en-US" sz="2800" b="1" dirty="0"/>
          </a:p>
          <a:p>
            <a:endParaRPr lang="en-US" sz="1600" dirty="0" smtClean="0"/>
          </a:p>
        </p:txBody>
      </p:sp>
      <p:pic>
        <p:nvPicPr>
          <p:cNvPr id="5" name="Picture 4" descr="dragonfly.jpg"/>
          <p:cNvPicPr>
            <a:picLocks noChangeAspect="1"/>
          </p:cNvPicPr>
          <p:nvPr/>
        </p:nvPicPr>
        <p:blipFill>
          <a:blip r:embed="rId3" cstate="print"/>
          <a:srcRect b="8696"/>
          <a:stretch>
            <a:fillRect/>
          </a:stretch>
        </p:blipFill>
        <p:spPr>
          <a:xfrm>
            <a:off x="9478788" y="5589240"/>
            <a:ext cx="2504769" cy="1152128"/>
          </a:xfrm>
          <a:prstGeom prst="rect">
            <a:avLst/>
          </a:prstGeom>
        </p:spPr>
      </p:pic>
      <p:sp>
        <p:nvSpPr>
          <p:cNvPr id="6" name="Date Placeholder 5"/>
          <p:cNvSpPr>
            <a:spLocks noGrp="1"/>
          </p:cNvSpPr>
          <p:nvPr>
            <p:ph type="dt" sz="half" idx="10"/>
          </p:nvPr>
        </p:nvSpPr>
        <p:spPr/>
        <p:txBody>
          <a:bodyPr/>
          <a:lstStyle/>
          <a:p>
            <a:fld id="{FEC49406-68D4-4004-AE41-673BA8ADC85C}" type="datetime1">
              <a:rPr lang="en-US" smtClean="0"/>
              <a:pPr/>
              <a:t>28-Jul-18</a:t>
            </a:fld>
            <a:endParaRPr lang="en-US" dirty="0"/>
          </a:p>
        </p:txBody>
      </p:sp>
      <p:sp>
        <p:nvSpPr>
          <p:cNvPr id="7" name="Slide Number Placeholder 6"/>
          <p:cNvSpPr>
            <a:spLocks noGrp="1"/>
          </p:cNvSpPr>
          <p:nvPr>
            <p:ph type="sldNum" sz="quarter" idx="12"/>
          </p:nvPr>
        </p:nvSpPr>
        <p:spPr/>
        <p:txBody>
          <a:bodyPr/>
          <a:lstStyle/>
          <a:p>
            <a:fld id="{837E05F7-2458-455D-9918-34867A1A7D57}" type="slidenum">
              <a:rPr lang="en-US" smtClean="0"/>
              <a:pPr/>
              <a:t>3</a:t>
            </a:fld>
            <a:endParaRPr lang="en-US" dirty="0"/>
          </a:p>
        </p:txBody>
      </p:sp>
      <p:sp>
        <p:nvSpPr>
          <p:cNvPr id="8" name="Footer Placeholder 7"/>
          <p:cNvSpPr>
            <a:spLocks noGrp="1"/>
          </p:cNvSpPr>
          <p:nvPr>
            <p:ph type="ftr" sz="quarter" idx="11"/>
          </p:nvPr>
        </p:nvSpPr>
        <p:spPr/>
        <p:txBody>
          <a:bodyPr/>
          <a:lstStyle/>
          <a:p>
            <a:r>
              <a:rPr lang="en-IN" dirty="0" smtClean="0"/>
              <a:t>IPM IN LEGUME CROPS</a:t>
            </a:r>
            <a:endParaRPr lang="en-US" dirty="0"/>
          </a:p>
        </p:txBody>
      </p:sp>
      <p:pic>
        <p:nvPicPr>
          <p:cNvPr id="9" name="Picture 8" descr="butter 2.jpg"/>
          <p:cNvPicPr>
            <a:picLocks noChangeAspect="1"/>
          </p:cNvPicPr>
          <p:nvPr/>
        </p:nvPicPr>
        <p:blipFill>
          <a:blip r:embed="rId4" cstate="print"/>
          <a:srcRect t="9278" b="8247"/>
          <a:stretch>
            <a:fillRect/>
          </a:stretch>
        </p:blipFill>
        <p:spPr>
          <a:xfrm>
            <a:off x="8523304" y="142852"/>
            <a:ext cx="2658198" cy="1227180"/>
          </a:xfrm>
          <a:prstGeom prst="rect">
            <a:avLst/>
          </a:prstGeom>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1012" y="0"/>
            <a:ext cx="5791200" cy="723900"/>
          </a:xfrm>
        </p:spPr>
        <p:txBody>
          <a:bodyPr/>
          <a:lstStyle/>
          <a:p>
            <a:r>
              <a:rPr lang="en-US" sz="2800"/>
              <a:t>Predators </a:t>
            </a:r>
            <a:r>
              <a:rPr lang="en-US" altLang="zh-CN" sz="2800" b="1">
                <a:ea typeface="SimSun" charset="-122"/>
              </a:rPr>
              <a:t>HOVER FLY/SYRPHID FLY</a:t>
            </a:r>
            <a:r>
              <a:rPr lang="en-US" altLang="zh-CN" sz="2800">
                <a:ea typeface="SimSun" charset="-122"/>
              </a:rPr>
              <a:t> </a:t>
            </a:r>
            <a:endParaRPr lang="en-US" sz="2800">
              <a:ea typeface="SimSun" charset="-122"/>
            </a:endParaRPr>
          </a:p>
        </p:txBody>
      </p:sp>
      <p:sp>
        <p:nvSpPr>
          <p:cNvPr id="33795" name="Rectangle 3"/>
          <p:cNvSpPr>
            <a:spLocks noGrp="1" noChangeArrowheads="1"/>
          </p:cNvSpPr>
          <p:nvPr>
            <p:ph type="body" sz="half" idx="1"/>
          </p:nvPr>
        </p:nvSpPr>
        <p:spPr>
          <a:xfrm>
            <a:off x="1522412" y="990600"/>
            <a:ext cx="6019800" cy="5486400"/>
          </a:xfrm>
        </p:spPr>
        <p:txBody>
          <a:bodyPr/>
          <a:lstStyle/>
          <a:p>
            <a:pPr>
              <a:lnSpc>
                <a:spcPct val="90000"/>
              </a:lnSpc>
            </a:pPr>
            <a:r>
              <a:rPr lang="en-US" altLang="zh-CN" sz="2800">
                <a:ea typeface="SimSun" charset="-122"/>
              </a:rPr>
              <a:t>Hover flies or  Flower flies</a:t>
            </a:r>
            <a:r>
              <a:rPr lang="en-US" altLang="zh-CN" sz="2800">
                <a:ea typeface="SimSun" charset="-122"/>
                <a:cs typeface="Times New Roman" pitchFamily="18" charset="0"/>
              </a:rPr>
              <a:t> are  important  pollinators</a:t>
            </a:r>
            <a:r>
              <a:rPr lang="en-US" altLang="zh-CN" sz="2800">
                <a:ea typeface="SimSun" charset="-122"/>
              </a:rPr>
              <a:t> </a:t>
            </a:r>
          </a:p>
          <a:p>
            <a:pPr>
              <a:lnSpc>
                <a:spcPct val="90000"/>
              </a:lnSpc>
            </a:pPr>
            <a:r>
              <a:rPr lang="en-US" altLang="zh-CN" sz="2800">
                <a:ea typeface="SimSun" charset="-122"/>
              </a:rPr>
              <a:t>Look like bees/flies. They hover on flowers and feed on nectar. are l/2" long, black with yellow bands</a:t>
            </a:r>
          </a:p>
          <a:p>
            <a:pPr>
              <a:lnSpc>
                <a:spcPct val="90000"/>
              </a:lnSpc>
            </a:pPr>
            <a:r>
              <a:rPr lang="en-US" altLang="zh-CN" sz="2800">
                <a:ea typeface="SimSun" charset="-122"/>
              </a:rPr>
              <a:t>Larvae feed mainly on aphids, but also leafhoppers, scale, mealybugs, thrips. Larvae are legless, green or brown</a:t>
            </a:r>
          </a:p>
          <a:p>
            <a:pPr>
              <a:lnSpc>
                <a:spcPct val="90000"/>
              </a:lnSpc>
            </a:pPr>
            <a:r>
              <a:rPr lang="en-US" altLang="zh-CN" sz="2800">
                <a:ea typeface="SimSun" charset="-122"/>
              </a:rPr>
              <a:t>As many as 400 aphids may be consumed by one larva during its development period. </a:t>
            </a:r>
          </a:p>
          <a:p>
            <a:pPr>
              <a:lnSpc>
                <a:spcPct val="90000"/>
              </a:lnSpc>
            </a:pPr>
            <a:endParaRPr lang="en-US" altLang="zh-CN" sz="2800">
              <a:ea typeface="SimSun" charset="-122"/>
            </a:endParaRPr>
          </a:p>
        </p:txBody>
      </p:sp>
      <p:pic>
        <p:nvPicPr>
          <p:cNvPr id="33796" name="Picture 12" descr="C:\Documents and Settings\Administrator\My Documents\My Pictures\syr lar.jpg"/>
          <p:cNvPicPr>
            <a:picLocks noChangeAspect="1" noChangeArrowheads="1"/>
          </p:cNvPicPr>
          <p:nvPr/>
        </p:nvPicPr>
        <p:blipFill>
          <a:blip r:embed="rId2" cstate="print"/>
          <a:srcRect/>
          <a:stretch>
            <a:fillRect/>
          </a:stretch>
        </p:blipFill>
        <p:spPr bwMode="auto">
          <a:xfrm>
            <a:off x="7770812" y="3810000"/>
            <a:ext cx="2895600" cy="3048000"/>
          </a:xfrm>
          <a:prstGeom prst="rect">
            <a:avLst/>
          </a:prstGeom>
          <a:noFill/>
          <a:ln w="9525">
            <a:noFill/>
            <a:miter lim="800000"/>
            <a:headEnd/>
            <a:tailEnd/>
          </a:ln>
        </p:spPr>
      </p:pic>
      <p:pic>
        <p:nvPicPr>
          <p:cNvPr id="33797" name="Picture 15" descr="C:\Documents and Settings\Administrator\My Documents\My Pictures\syr fly.jpg"/>
          <p:cNvPicPr>
            <a:picLocks noGrp="1" noChangeAspect="1" noChangeArrowheads="1"/>
          </p:cNvPicPr>
          <p:nvPr>
            <p:ph type="clipArt" sz="half" idx="2"/>
          </p:nvPr>
        </p:nvPicPr>
        <p:blipFill>
          <a:blip r:embed="rId3" cstate="print"/>
          <a:srcRect/>
          <a:stretch>
            <a:fillRect/>
          </a:stretch>
        </p:blipFill>
        <p:spPr>
          <a:xfrm>
            <a:off x="7770812" y="461964"/>
            <a:ext cx="2895600" cy="3311525"/>
          </a:xfrm>
          <a:noFill/>
        </p:spPr>
      </p:pic>
      <p:sp>
        <p:nvSpPr>
          <p:cNvPr id="6" name="Date Placeholder 5"/>
          <p:cNvSpPr>
            <a:spLocks noGrp="1"/>
          </p:cNvSpPr>
          <p:nvPr>
            <p:ph type="dt" sz="half" idx="10"/>
          </p:nvPr>
        </p:nvSpPr>
        <p:spPr/>
        <p:txBody>
          <a:bodyPr/>
          <a:lstStyle/>
          <a:p>
            <a:pPr>
              <a:defRPr/>
            </a:pPr>
            <a:fld id="{64BFFD23-FA51-4E54-BA31-29901C063B4B}" type="datetime1">
              <a:rPr lang="en-US" smtClean="0"/>
              <a:pPr>
                <a:defRPr/>
              </a:pPr>
              <a:t>28-Jul-18</a:t>
            </a:fld>
            <a:endParaRPr lang="en-US"/>
          </a:p>
        </p:txBody>
      </p:sp>
      <p:sp>
        <p:nvSpPr>
          <p:cNvPr id="7" name="Slide Number Placeholder 6"/>
          <p:cNvSpPr>
            <a:spLocks noGrp="1"/>
          </p:cNvSpPr>
          <p:nvPr>
            <p:ph type="sldNum" sz="quarter" idx="12"/>
          </p:nvPr>
        </p:nvSpPr>
        <p:spPr/>
        <p:txBody>
          <a:bodyPr/>
          <a:lstStyle/>
          <a:p>
            <a:pPr>
              <a:defRPr/>
            </a:pPr>
            <a:fld id="{DF619192-A6FA-4FEB-896D-88040DB487DB}" type="slidenum">
              <a:rPr lang="en-US" smtClean="0"/>
              <a:pPr>
                <a:defRPr/>
              </a:pPr>
              <a:t>30</a:t>
            </a:fld>
            <a:endParaRPr lang="en-US"/>
          </a:p>
        </p:txBody>
      </p:sp>
      <p:sp>
        <p:nvSpPr>
          <p:cNvPr id="8" name="Footer Placeholder 7"/>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3091117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7"/>
          <p:cNvSpPr>
            <a:spLocks noChangeArrowheads="1"/>
          </p:cNvSpPr>
          <p:nvPr/>
        </p:nvSpPr>
        <p:spPr bwMode="auto">
          <a:xfrm>
            <a:off x="5237162" y="2767013"/>
            <a:ext cx="9144000" cy="369332"/>
          </a:xfrm>
          <a:prstGeom prst="rect">
            <a:avLst/>
          </a:prstGeom>
          <a:noFill/>
          <a:ln w="9525">
            <a:noFill/>
            <a:miter lim="800000"/>
            <a:headEnd/>
            <a:tailEnd/>
          </a:ln>
        </p:spPr>
        <p:txBody>
          <a:bodyPr>
            <a:spAutoFit/>
          </a:bodyPr>
          <a:lstStyle/>
          <a:p>
            <a:endParaRPr lang="en-US"/>
          </a:p>
        </p:txBody>
      </p:sp>
      <p:sp>
        <p:nvSpPr>
          <p:cNvPr id="35844" name="Rectangle 8"/>
          <p:cNvSpPr>
            <a:spLocks noGrp="1" noChangeArrowheads="1"/>
          </p:cNvSpPr>
          <p:nvPr>
            <p:ph type="title"/>
          </p:nvPr>
        </p:nvSpPr>
        <p:spPr>
          <a:xfrm>
            <a:off x="765820" y="0"/>
            <a:ext cx="9214792" cy="836712"/>
          </a:xfrm>
          <a:noFill/>
          <a:ln>
            <a:solidFill>
              <a:schemeClr val="accent1"/>
            </a:solidFill>
          </a:ln>
        </p:spPr>
        <p:txBody>
          <a:bodyPr/>
          <a:lstStyle/>
          <a:p>
            <a:pPr>
              <a:defRPr/>
            </a:pPr>
            <a:r>
              <a:rPr lang="en-US" b="1" dirty="0">
                <a:latin typeface="Verdana" pitchFamily="34" charset="0"/>
              </a:rPr>
              <a:t>Parasitic</a:t>
            </a:r>
            <a:r>
              <a:rPr lang="en-US" b="1" dirty="0" smtClean="0">
                <a:latin typeface="Verdana" pitchFamily="34" charset="0"/>
              </a:rPr>
              <a:t> wasps </a:t>
            </a:r>
          </a:p>
        </p:txBody>
      </p:sp>
      <p:sp>
        <p:nvSpPr>
          <p:cNvPr id="35845" name="Rectangle 9"/>
          <p:cNvSpPr>
            <a:spLocks noGrp="1" noChangeArrowheads="1"/>
          </p:cNvSpPr>
          <p:nvPr>
            <p:ph idx="1"/>
          </p:nvPr>
        </p:nvSpPr>
        <p:spPr>
          <a:xfrm>
            <a:off x="139898" y="1746489"/>
            <a:ext cx="9644608" cy="4749552"/>
          </a:xfrm>
        </p:spPr>
        <p:txBody>
          <a:bodyPr/>
          <a:lstStyle/>
          <a:p>
            <a:pPr>
              <a:lnSpc>
                <a:spcPct val="90000"/>
              </a:lnSpc>
              <a:defRPr/>
            </a:pPr>
            <a:r>
              <a:rPr lang="en-US" sz="2800" b="1" dirty="0">
                <a:latin typeface="+mj-lt"/>
              </a:rPr>
              <a:t>Lay eggs on the eggs or larvae of pest insects especially </a:t>
            </a:r>
            <a:r>
              <a:rPr lang="en-US" sz="2800" b="1" dirty="0" err="1">
                <a:latin typeface="+mj-lt"/>
              </a:rPr>
              <a:t>catterpillars</a:t>
            </a:r>
            <a:endParaRPr lang="en-US" sz="2800" b="1" dirty="0">
              <a:latin typeface="+mj-lt"/>
            </a:endParaRPr>
          </a:p>
          <a:p>
            <a:pPr>
              <a:lnSpc>
                <a:spcPct val="90000"/>
              </a:lnSpc>
              <a:defRPr/>
            </a:pPr>
            <a:r>
              <a:rPr lang="en-US" sz="2800" b="1" dirty="0">
                <a:latin typeface="+mj-lt"/>
              </a:rPr>
              <a:t>The smallest most popular parasitic wasp -</a:t>
            </a:r>
            <a:r>
              <a:rPr lang="en-US" sz="2800" b="1" i="1" dirty="0" err="1">
                <a:latin typeface="+mj-lt"/>
              </a:rPr>
              <a:t>Trichogramma</a:t>
            </a:r>
            <a:r>
              <a:rPr lang="en-US" sz="2800" b="1" dirty="0">
                <a:latin typeface="+mj-lt"/>
              </a:rPr>
              <a:t>, a minute creature that lays up to 300 eggs in moth or butterfly eggs. </a:t>
            </a:r>
          </a:p>
          <a:p>
            <a:pPr>
              <a:lnSpc>
                <a:spcPct val="90000"/>
              </a:lnSpc>
              <a:defRPr/>
            </a:pPr>
            <a:r>
              <a:rPr lang="en-US" sz="2800" b="1" dirty="0" err="1">
                <a:latin typeface="+mj-lt"/>
              </a:rPr>
              <a:t>Braconid</a:t>
            </a:r>
            <a:r>
              <a:rPr lang="en-US" sz="2800" b="1" dirty="0">
                <a:latin typeface="+mj-lt"/>
              </a:rPr>
              <a:t> wasps ,  </a:t>
            </a:r>
            <a:r>
              <a:rPr lang="en-US" sz="2800" b="1" dirty="0" err="1">
                <a:latin typeface="+mj-lt"/>
              </a:rPr>
              <a:t>chalcid</a:t>
            </a:r>
            <a:r>
              <a:rPr lang="en-US" sz="2800" b="1" dirty="0">
                <a:latin typeface="+mj-lt"/>
              </a:rPr>
              <a:t>, wasps, </a:t>
            </a:r>
            <a:r>
              <a:rPr lang="en-US" sz="2800" b="1" dirty="0">
                <a:latin typeface="+mj-lt"/>
                <a:cs typeface="Times New Roman" pitchFamily="18" charset="0"/>
              </a:rPr>
              <a:t>ichneumon wasp (egg parasite of caterpillars, sawfly and beetle larvae, and other insects. Female may feed on body fluids of host.)</a:t>
            </a:r>
            <a:endParaRPr lang="en-US" sz="2800" b="1" dirty="0">
              <a:latin typeface="+mj-lt"/>
            </a:endParaRPr>
          </a:p>
          <a:p>
            <a:pPr>
              <a:lnSpc>
                <a:spcPct val="90000"/>
              </a:lnSpc>
              <a:buFontTx/>
              <a:buNone/>
              <a:defRPr/>
            </a:pPr>
            <a:endParaRPr lang="en-US" b="1" dirty="0">
              <a:latin typeface="Arial" charset="0"/>
            </a:endParaRPr>
          </a:p>
        </p:txBody>
      </p:sp>
      <p:pic>
        <p:nvPicPr>
          <p:cNvPr id="34822" name="Picture 2" descr="2012-04-12 10.19.30.jpg"/>
          <p:cNvPicPr>
            <a:picLocks noChangeAspect="1"/>
          </p:cNvPicPr>
          <p:nvPr/>
        </p:nvPicPr>
        <p:blipFill>
          <a:blip r:embed="rId2" cstate="print"/>
          <a:srcRect/>
          <a:stretch>
            <a:fillRect/>
          </a:stretch>
        </p:blipFill>
        <p:spPr bwMode="auto">
          <a:xfrm>
            <a:off x="9064625" y="4953000"/>
            <a:ext cx="3124200" cy="1905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59C62CBB-6FBF-474F-AA5B-64DB5517DC2D}" type="datetime1">
              <a:rPr lang="en-US" smtClean="0"/>
              <a:pPr>
                <a:defRPr/>
              </a:pPr>
              <a:t>28-Jul-18</a:t>
            </a:fld>
            <a:endParaRPr lang="en-US"/>
          </a:p>
        </p:txBody>
      </p:sp>
      <p:sp>
        <p:nvSpPr>
          <p:cNvPr id="8" name="Slide Number Placeholder 7"/>
          <p:cNvSpPr>
            <a:spLocks noGrp="1"/>
          </p:cNvSpPr>
          <p:nvPr>
            <p:ph type="sldNum" sz="quarter" idx="12"/>
          </p:nvPr>
        </p:nvSpPr>
        <p:spPr/>
        <p:txBody>
          <a:bodyPr/>
          <a:lstStyle/>
          <a:p>
            <a:pPr>
              <a:defRPr/>
            </a:pPr>
            <a:fld id="{8B1A0574-D024-469E-B561-A72671E9B781}" type="slidenum">
              <a:rPr lang="en-US" smtClean="0"/>
              <a:pPr>
                <a:defRPr/>
              </a:pPr>
              <a:t>31</a:t>
            </a:fld>
            <a:endParaRPr lang="en-US"/>
          </a:p>
        </p:txBody>
      </p:sp>
      <p:sp>
        <p:nvSpPr>
          <p:cNvPr id="9" name="Footer Placeholder 8"/>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6713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b="1">
                <a:latin typeface="Verdana" pitchFamily="34" charset="0"/>
              </a:rPr>
              <a:t>Braconid wasps </a:t>
            </a:r>
            <a:br>
              <a:rPr lang="en-US" b="1">
                <a:latin typeface="Verdana" pitchFamily="34" charset="0"/>
              </a:rPr>
            </a:br>
            <a:endParaRPr lang="en-US" b="1">
              <a:latin typeface="Verdana" pitchFamily="34" charset="0"/>
            </a:endParaRPr>
          </a:p>
        </p:txBody>
      </p:sp>
      <p:sp>
        <p:nvSpPr>
          <p:cNvPr id="35843" name="Rectangle 3"/>
          <p:cNvSpPr>
            <a:spLocks noGrp="1" noChangeArrowheads="1"/>
          </p:cNvSpPr>
          <p:nvPr>
            <p:ph type="body" sz="half" idx="1"/>
          </p:nvPr>
        </p:nvSpPr>
        <p:spPr>
          <a:xfrm>
            <a:off x="1522412" y="1371600"/>
            <a:ext cx="5105400" cy="4724400"/>
          </a:xfrm>
        </p:spPr>
        <p:txBody>
          <a:bodyPr/>
          <a:lstStyle/>
          <a:p>
            <a:pPr>
              <a:spcBef>
                <a:spcPct val="0"/>
              </a:spcBef>
              <a:buFontTx/>
              <a:buNone/>
            </a:pPr>
            <a:endParaRPr lang="en-US" b="1">
              <a:latin typeface="Verdana" pitchFamily="34" charset="0"/>
            </a:endParaRPr>
          </a:p>
          <a:p>
            <a:pPr>
              <a:spcBef>
                <a:spcPct val="0"/>
              </a:spcBef>
              <a:buFontTx/>
              <a:buNone/>
            </a:pPr>
            <a:r>
              <a:rPr lang="en-US" sz="2000" b="1">
                <a:latin typeface="Verdana" pitchFamily="34" charset="0"/>
              </a:rPr>
              <a:t>These wasps parasitize a wide range of insects but chiefly aphids and the larvae of moths, beetles, and flies. </a:t>
            </a:r>
          </a:p>
          <a:p>
            <a:pPr>
              <a:spcBef>
                <a:spcPct val="0"/>
              </a:spcBef>
              <a:buFontTx/>
              <a:buNone/>
            </a:pPr>
            <a:endParaRPr lang="en-US" sz="2000" b="1">
              <a:latin typeface="Verdana" pitchFamily="34" charset="0"/>
            </a:endParaRPr>
          </a:p>
          <a:p>
            <a:pPr>
              <a:spcBef>
                <a:spcPct val="0"/>
              </a:spcBef>
              <a:buFontTx/>
              <a:buNone/>
            </a:pPr>
            <a:r>
              <a:rPr lang="en-US" sz="2000" b="1">
                <a:latin typeface="Verdana" pitchFamily="34" charset="0"/>
              </a:rPr>
              <a:t>The adults are relatively small</a:t>
            </a:r>
          </a:p>
          <a:p>
            <a:pPr>
              <a:spcBef>
                <a:spcPct val="0"/>
              </a:spcBef>
              <a:buFontTx/>
              <a:buNone/>
            </a:pPr>
            <a:endParaRPr lang="en-US" sz="2000" b="1">
              <a:latin typeface="Verdana" pitchFamily="34" charset="0"/>
            </a:endParaRPr>
          </a:p>
          <a:p>
            <a:pPr>
              <a:lnSpc>
                <a:spcPct val="90000"/>
              </a:lnSpc>
              <a:spcBef>
                <a:spcPct val="0"/>
              </a:spcBef>
              <a:buFontTx/>
              <a:buNone/>
            </a:pPr>
            <a:r>
              <a:rPr lang="en-US" sz="2000" b="1">
                <a:latin typeface="Verdana" pitchFamily="34" charset="0"/>
              </a:rPr>
              <a:t>many of them pupate in silken cocoons on the outside of the body of the insect host. </a:t>
            </a:r>
          </a:p>
          <a:p>
            <a:pPr>
              <a:spcBef>
                <a:spcPct val="0"/>
              </a:spcBef>
              <a:buFontTx/>
              <a:buNone/>
            </a:pPr>
            <a:endParaRPr lang="en-US" sz="2000" b="1">
              <a:latin typeface="Verdana" pitchFamily="34" charset="0"/>
            </a:endParaRPr>
          </a:p>
          <a:p>
            <a:endParaRPr lang="en-US" sz="2000"/>
          </a:p>
        </p:txBody>
      </p:sp>
      <p:pic>
        <p:nvPicPr>
          <p:cNvPr id="35844" name="Picture 6" descr="C:\Documents and Settings\Administrator\My Documents\My Pictures\braconid-wasp.jpg"/>
          <p:cNvPicPr>
            <a:picLocks noGrp="1" noChangeAspect="1" noChangeArrowheads="1"/>
          </p:cNvPicPr>
          <p:nvPr>
            <p:ph type="clipArt" sz="half" idx="2"/>
          </p:nvPr>
        </p:nvPicPr>
        <p:blipFill>
          <a:blip r:embed="rId2" cstate="print"/>
          <a:srcRect/>
          <a:stretch>
            <a:fillRect/>
          </a:stretch>
        </p:blipFill>
        <p:spPr>
          <a:xfrm>
            <a:off x="6958508" y="1772816"/>
            <a:ext cx="3810000" cy="1935163"/>
          </a:xfrm>
          <a:noFill/>
        </p:spPr>
      </p:pic>
      <p:pic>
        <p:nvPicPr>
          <p:cNvPr id="35845" name="Picture 7" descr="C:\Documents and Settings\Administrator\My Documents\My Pictures\braconid-wasp-eggs.jpg"/>
          <p:cNvPicPr>
            <a:picLocks noChangeAspect="1" noChangeArrowheads="1"/>
          </p:cNvPicPr>
          <p:nvPr/>
        </p:nvPicPr>
        <p:blipFill>
          <a:blip r:embed="rId3" cstate="print"/>
          <a:srcRect/>
          <a:stretch>
            <a:fillRect/>
          </a:stretch>
        </p:blipFill>
        <p:spPr bwMode="auto">
          <a:xfrm>
            <a:off x="6958508" y="3861048"/>
            <a:ext cx="3810000" cy="1990725"/>
          </a:xfrm>
          <a:prstGeom prst="rect">
            <a:avLst/>
          </a:prstGeom>
          <a:noFill/>
          <a:ln w="9525">
            <a:noFill/>
            <a:miter lim="800000"/>
            <a:headEnd/>
            <a:tailEnd/>
          </a:ln>
        </p:spPr>
      </p:pic>
      <p:pic>
        <p:nvPicPr>
          <p:cNvPr id="35846" name="Picture 8" descr="http://www.nysaes.cornell.edu/ent/biocontrol/parasitoids/cotesiaglom.GIF"/>
          <p:cNvPicPr>
            <a:picLocks noChangeAspect="1" noChangeArrowheads="1"/>
          </p:cNvPicPr>
          <p:nvPr/>
        </p:nvPicPr>
        <p:blipFill>
          <a:blip r:embed="rId4" cstate="print"/>
          <a:srcRect/>
          <a:stretch>
            <a:fillRect/>
          </a:stretch>
        </p:blipFill>
        <p:spPr bwMode="auto">
          <a:xfrm>
            <a:off x="3934172" y="4581128"/>
            <a:ext cx="2057400" cy="1752600"/>
          </a:xfrm>
          <a:prstGeom prst="rect">
            <a:avLst/>
          </a:prstGeom>
          <a:noFill/>
          <a:ln w="9525">
            <a:noFill/>
            <a:miter lim="800000"/>
            <a:headEnd/>
            <a:tailEnd/>
          </a:ln>
        </p:spPr>
      </p:pic>
      <p:pic>
        <p:nvPicPr>
          <p:cNvPr id="35847" name="Picture 9" descr="http://www.nysaes.cornell.edu/ent/biocontrol/parasitoids/cotesiaglom.pupae.GIF"/>
          <p:cNvPicPr>
            <a:picLocks noChangeAspect="1" noChangeArrowheads="1"/>
          </p:cNvPicPr>
          <p:nvPr/>
        </p:nvPicPr>
        <p:blipFill>
          <a:blip r:embed="rId5" cstate="print"/>
          <a:srcRect/>
          <a:stretch>
            <a:fillRect/>
          </a:stretch>
        </p:blipFill>
        <p:spPr bwMode="auto">
          <a:xfrm>
            <a:off x="1125860" y="4581128"/>
            <a:ext cx="2743200" cy="1754187"/>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fld id="{BAFA376E-3A21-4EDB-84F7-366D7E4BF9D6}" type="datetime1">
              <a:rPr lang="en-US" smtClean="0"/>
              <a:pPr>
                <a:defRPr/>
              </a:pPr>
              <a:t>28-Jul-18</a:t>
            </a:fld>
            <a:endParaRPr lang="en-US"/>
          </a:p>
        </p:txBody>
      </p:sp>
      <p:sp>
        <p:nvSpPr>
          <p:cNvPr id="9" name="Slide Number Placeholder 8"/>
          <p:cNvSpPr>
            <a:spLocks noGrp="1"/>
          </p:cNvSpPr>
          <p:nvPr>
            <p:ph type="sldNum" sz="quarter" idx="12"/>
          </p:nvPr>
        </p:nvSpPr>
        <p:spPr/>
        <p:txBody>
          <a:bodyPr/>
          <a:lstStyle/>
          <a:p>
            <a:pPr>
              <a:defRPr/>
            </a:pPr>
            <a:fld id="{DF619192-A6FA-4FEB-896D-88040DB487DB}" type="slidenum">
              <a:rPr lang="en-US" smtClean="0"/>
              <a:pPr>
                <a:defRPr/>
              </a:pPr>
              <a:t>32</a:t>
            </a:fld>
            <a:endParaRPr lang="en-US"/>
          </a:p>
        </p:txBody>
      </p:sp>
      <p:sp>
        <p:nvSpPr>
          <p:cNvPr id="10" name="Footer Placeholder 9"/>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1708930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61764" y="0"/>
            <a:ext cx="9718848" cy="908720"/>
          </a:xfrm>
        </p:spPr>
        <p:txBody>
          <a:bodyPr/>
          <a:lstStyle/>
          <a:p>
            <a:r>
              <a:rPr lang="en-US" b="1" dirty="0"/>
              <a:t>Enhancing </a:t>
            </a:r>
            <a:r>
              <a:rPr lang="en-US" b="1" dirty="0" smtClean="0"/>
              <a:t>biodiversity </a:t>
            </a:r>
            <a:endParaRPr lang="en-US" b="1" dirty="0"/>
          </a:p>
        </p:txBody>
      </p:sp>
      <p:sp>
        <p:nvSpPr>
          <p:cNvPr id="36867" name="Content Placeholder 2"/>
          <p:cNvSpPr>
            <a:spLocks noGrp="1"/>
          </p:cNvSpPr>
          <p:nvPr>
            <p:ph idx="1"/>
          </p:nvPr>
        </p:nvSpPr>
        <p:spPr>
          <a:xfrm>
            <a:off x="15021" y="1772816"/>
            <a:ext cx="11809312" cy="4586064"/>
          </a:xfrm>
        </p:spPr>
        <p:txBody>
          <a:bodyPr/>
          <a:lstStyle/>
          <a:p>
            <a:r>
              <a:rPr lang="en-US" sz="2800" b="1" dirty="0" smtClean="0">
                <a:solidFill>
                  <a:srgbClr val="760000"/>
                </a:solidFill>
              </a:rPr>
              <a:t>The larval or young stages of many beneficial </a:t>
            </a:r>
            <a:r>
              <a:rPr lang="en-US" sz="2800" b="1" dirty="0">
                <a:solidFill>
                  <a:srgbClr val="760000"/>
                </a:solidFill>
              </a:rPr>
              <a:t>insects feed on other insects   </a:t>
            </a:r>
          </a:p>
          <a:p>
            <a:r>
              <a:rPr lang="en-US" sz="2800" b="1" dirty="0">
                <a:solidFill>
                  <a:srgbClr val="760000"/>
                </a:solidFill>
              </a:rPr>
              <a:t>adults of most of the predators and parasitoids of pest insects    require nectar and pollen at certain stages of their life  for  growth and reproduction. </a:t>
            </a:r>
          </a:p>
          <a:p>
            <a:r>
              <a:rPr lang="en-US" sz="2800" b="1" dirty="0">
                <a:solidFill>
                  <a:srgbClr val="760000"/>
                </a:solidFill>
              </a:rPr>
              <a:t>A diversified  ecosystem provides microhabitats, food sources (prey, nectar, pollen), alternative hosts and shelter  for natural enemies. </a:t>
            </a:r>
          </a:p>
          <a:p>
            <a:r>
              <a:rPr lang="en-US" sz="2800" b="1" dirty="0">
                <a:solidFill>
                  <a:srgbClr val="760000"/>
                </a:solidFill>
              </a:rPr>
              <a:t>The plant species chosen should not attract insect pest. </a:t>
            </a:r>
          </a:p>
          <a:p>
            <a:r>
              <a:rPr lang="en-US" sz="2800" b="1" dirty="0">
                <a:solidFill>
                  <a:srgbClr val="760000"/>
                </a:solidFill>
              </a:rPr>
              <a:t>the flowering should be in succession so that food is available for beneficial round the year. </a:t>
            </a:r>
          </a:p>
        </p:txBody>
      </p:sp>
      <p:sp>
        <p:nvSpPr>
          <p:cNvPr id="4" name="Date Placeholder 3"/>
          <p:cNvSpPr>
            <a:spLocks noGrp="1"/>
          </p:cNvSpPr>
          <p:nvPr>
            <p:ph type="dt" sz="half" idx="10"/>
          </p:nvPr>
        </p:nvSpPr>
        <p:spPr/>
        <p:txBody>
          <a:bodyPr/>
          <a:lstStyle/>
          <a:p>
            <a:pPr>
              <a:defRPr/>
            </a:pPr>
            <a:fld id="{FAB6945F-0FC7-477D-A673-6840A1C5F5E4}"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33</a:t>
            </a:fld>
            <a:endParaRPr lang="en-US"/>
          </a:p>
        </p:txBody>
      </p:sp>
      <p:sp>
        <p:nvSpPr>
          <p:cNvPr id="6" name="Footer Placeholder 5"/>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33925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08212" y="0"/>
            <a:ext cx="7772400" cy="1143000"/>
          </a:xfrm>
          <a:noFill/>
        </p:spPr>
        <p:txBody>
          <a:bodyPr/>
          <a:lstStyle/>
          <a:p>
            <a:pPr>
              <a:defRPr/>
            </a:pPr>
            <a:r>
              <a:rPr lang="en-US" dirty="0"/>
              <a:t>Plants that attract beneficial insects</a:t>
            </a:r>
          </a:p>
        </p:txBody>
      </p:sp>
      <p:sp>
        <p:nvSpPr>
          <p:cNvPr id="37891" name="Content Placeholder 2"/>
          <p:cNvSpPr>
            <a:spLocks noGrp="1"/>
          </p:cNvSpPr>
          <p:nvPr>
            <p:ph idx="1"/>
          </p:nvPr>
        </p:nvSpPr>
        <p:spPr>
          <a:xfrm>
            <a:off x="1522412" y="2276872"/>
            <a:ext cx="8915400" cy="4581128"/>
          </a:xfrm>
        </p:spPr>
        <p:txBody>
          <a:bodyPr/>
          <a:lstStyle/>
          <a:p>
            <a:r>
              <a:rPr lang="en-US" dirty="0" smtClean="0"/>
              <a:t>Plants that have flowers with a good amount of nectar/ pollen, like </a:t>
            </a:r>
            <a:r>
              <a:rPr lang="en-US" dirty="0" err="1" smtClean="0"/>
              <a:t>Umbelliferae</a:t>
            </a:r>
            <a:r>
              <a:rPr lang="en-US" dirty="0" smtClean="0"/>
              <a:t>, </a:t>
            </a:r>
            <a:r>
              <a:rPr lang="en-US" dirty="0" err="1" smtClean="0"/>
              <a:t>Compositae</a:t>
            </a:r>
            <a:r>
              <a:rPr lang="en-US" dirty="0" smtClean="0"/>
              <a:t>, and </a:t>
            </a:r>
            <a:r>
              <a:rPr lang="en-US" dirty="0" err="1" smtClean="0"/>
              <a:t>Brassicaceae</a:t>
            </a:r>
            <a:r>
              <a:rPr lang="en-US" dirty="0" smtClean="0"/>
              <a:t> are especially attractive for insects.</a:t>
            </a:r>
          </a:p>
          <a:p>
            <a:r>
              <a:rPr lang="en-US" dirty="0" smtClean="0"/>
              <a:t> Flowers which are attractive in </a:t>
            </a:r>
            <a:r>
              <a:rPr lang="en-US" dirty="0" err="1" smtClean="0"/>
              <a:t>colours</a:t>
            </a:r>
            <a:r>
              <a:rPr lang="en-US" dirty="0" smtClean="0"/>
              <a:t> , small shallow flowers,  </a:t>
            </a:r>
            <a:r>
              <a:rPr lang="en-US" dirty="0" err="1" smtClean="0"/>
              <a:t>extrafloral</a:t>
            </a:r>
            <a:r>
              <a:rPr lang="en-US" dirty="0" smtClean="0"/>
              <a:t> </a:t>
            </a:r>
            <a:r>
              <a:rPr lang="en-US" dirty="0" err="1" smtClean="0"/>
              <a:t>nectaries</a:t>
            </a:r>
            <a:r>
              <a:rPr lang="en-US" dirty="0" smtClean="0"/>
              <a:t> promote or encourage beneficial insects on the farm. </a:t>
            </a:r>
          </a:p>
          <a:p>
            <a:r>
              <a:rPr lang="en-US" dirty="0" smtClean="0"/>
              <a:t>Senna plant in the fields also  supported parasitoid population as they have </a:t>
            </a:r>
            <a:r>
              <a:rPr lang="en-US" dirty="0" err="1" smtClean="0"/>
              <a:t>extrafloral</a:t>
            </a:r>
            <a:r>
              <a:rPr lang="en-US" dirty="0" smtClean="0"/>
              <a:t> </a:t>
            </a:r>
            <a:r>
              <a:rPr lang="en-US" dirty="0" err="1" smtClean="0"/>
              <a:t>nectaries</a:t>
            </a:r>
            <a:r>
              <a:rPr lang="en-US" dirty="0" smtClean="0"/>
              <a:t> which provided food to beneficial insect during off season.</a:t>
            </a:r>
          </a:p>
          <a:p>
            <a:endParaRPr lang="en-US" dirty="0" smtClean="0"/>
          </a:p>
          <a:p>
            <a:endParaRPr lang="en-US" dirty="0" smtClean="0"/>
          </a:p>
        </p:txBody>
      </p:sp>
      <p:sp>
        <p:nvSpPr>
          <p:cNvPr id="4" name="Date Placeholder 3"/>
          <p:cNvSpPr>
            <a:spLocks noGrp="1"/>
          </p:cNvSpPr>
          <p:nvPr>
            <p:ph type="dt" sz="half" idx="10"/>
          </p:nvPr>
        </p:nvSpPr>
        <p:spPr/>
        <p:txBody>
          <a:bodyPr/>
          <a:lstStyle/>
          <a:p>
            <a:pPr>
              <a:defRPr/>
            </a:pPr>
            <a:fld id="{0E5BC6B7-A796-4460-965A-8D3C73839432}"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34</a:t>
            </a:fld>
            <a:endParaRPr lang="en-US"/>
          </a:p>
        </p:txBody>
      </p:sp>
      <p:sp>
        <p:nvSpPr>
          <p:cNvPr id="6" name="Footer Placeholder 5"/>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7643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2208212" y="0"/>
            <a:ext cx="7772400" cy="914400"/>
          </a:xfrm>
        </p:spPr>
        <p:txBody>
          <a:bodyPr/>
          <a:lstStyle/>
          <a:p>
            <a:r>
              <a:rPr lang="en-US" dirty="0" smtClean="0"/>
              <a:t>Shrubs /trees </a:t>
            </a:r>
          </a:p>
        </p:txBody>
      </p:sp>
      <p:sp>
        <p:nvSpPr>
          <p:cNvPr id="38915" name="Content Placeholder 3"/>
          <p:cNvSpPr>
            <a:spLocks noGrp="1"/>
          </p:cNvSpPr>
          <p:nvPr>
            <p:ph idx="1"/>
          </p:nvPr>
        </p:nvSpPr>
        <p:spPr>
          <a:xfrm>
            <a:off x="-1" y="1772816"/>
            <a:ext cx="12188825" cy="4608512"/>
          </a:xfrm>
        </p:spPr>
        <p:txBody>
          <a:bodyPr/>
          <a:lstStyle/>
          <a:p>
            <a:r>
              <a:rPr lang="en-US" sz="2800" b="1" dirty="0">
                <a:solidFill>
                  <a:srgbClr val="760000"/>
                </a:solidFill>
              </a:rPr>
              <a:t>many plants like </a:t>
            </a:r>
            <a:r>
              <a:rPr lang="en-US" sz="2800" b="1" dirty="0" err="1">
                <a:solidFill>
                  <a:srgbClr val="760000"/>
                </a:solidFill>
              </a:rPr>
              <a:t>ber</a:t>
            </a:r>
            <a:r>
              <a:rPr lang="en-US" sz="2800" b="1" dirty="0">
                <a:solidFill>
                  <a:srgbClr val="760000"/>
                </a:solidFill>
              </a:rPr>
              <a:t> and henna </a:t>
            </a:r>
          </a:p>
          <a:p>
            <a:r>
              <a:rPr lang="en-US" sz="2800" b="1" dirty="0">
                <a:solidFill>
                  <a:srgbClr val="760000"/>
                </a:solidFill>
              </a:rPr>
              <a:t>provide pollen and nectar to variety of pollinators, predators and parasitoids besides providing shelter for insects like lacewing, many lacewing eggs were seen on henna and </a:t>
            </a:r>
            <a:r>
              <a:rPr lang="en-US" sz="2800" b="1" dirty="0" err="1">
                <a:solidFill>
                  <a:srgbClr val="760000"/>
                </a:solidFill>
              </a:rPr>
              <a:t>ber</a:t>
            </a:r>
            <a:r>
              <a:rPr lang="en-US" sz="2800" b="1" dirty="0">
                <a:solidFill>
                  <a:srgbClr val="760000"/>
                </a:solidFill>
              </a:rPr>
              <a:t> plants. </a:t>
            </a:r>
          </a:p>
          <a:p>
            <a:r>
              <a:rPr lang="en-US" sz="2800" b="1" dirty="0">
                <a:solidFill>
                  <a:srgbClr val="760000"/>
                </a:solidFill>
              </a:rPr>
              <a:t>Predatory wasps in good numbers on </a:t>
            </a:r>
            <a:r>
              <a:rPr lang="en-US" sz="2800" b="1" dirty="0" err="1">
                <a:solidFill>
                  <a:srgbClr val="760000"/>
                </a:solidFill>
              </a:rPr>
              <a:t>ber</a:t>
            </a:r>
            <a:r>
              <a:rPr lang="en-US" sz="2800" b="1" dirty="0">
                <a:solidFill>
                  <a:srgbClr val="760000"/>
                </a:solidFill>
              </a:rPr>
              <a:t> flowers. </a:t>
            </a:r>
          </a:p>
          <a:p>
            <a:r>
              <a:rPr lang="en-US" sz="2800" b="1" i="1" dirty="0">
                <a:solidFill>
                  <a:srgbClr val="760000"/>
                </a:solidFill>
              </a:rPr>
              <a:t>Few </a:t>
            </a:r>
            <a:r>
              <a:rPr lang="en-US" sz="2800" b="1" i="1" dirty="0" err="1">
                <a:solidFill>
                  <a:srgbClr val="760000"/>
                </a:solidFill>
              </a:rPr>
              <a:t>Calotropis</a:t>
            </a:r>
            <a:r>
              <a:rPr lang="en-US" sz="2800" b="1" i="1" dirty="0">
                <a:solidFill>
                  <a:srgbClr val="760000"/>
                </a:solidFill>
              </a:rPr>
              <a:t> </a:t>
            </a:r>
            <a:r>
              <a:rPr lang="en-US" sz="2800" b="1" dirty="0">
                <a:solidFill>
                  <a:srgbClr val="760000"/>
                </a:solidFill>
              </a:rPr>
              <a:t> shrubs on  the farm encourage beneficial insects like </a:t>
            </a:r>
            <a:r>
              <a:rPr lang="en-US" sz="2800" b="1" dirty="0" err="1">
                <a:solidFill>
                  <a:srgbClr val="760000"/>
                </a:solidFill>
              </a:rPr>
              <a:t>coccinellids</a:t>
            </a:r>
            <a:r>
              <a:rPr lang="en-US" sz="2800" b="1" dirty="0">
                <a:solidFill>
                  <a:srgbClr val="760000"/>
                </a:solidFill>
              </a:rPr>
              <a:t> and </a:t>
            </a:r>
            <a:r>
              <a:rPr lang="en-US" sz="2800" b="1" dirty="0" err="1">
                <a:solidFill>
                  <a:srgbClr val="760000"/>
                </a:solidFill>
              </a:rPr>
              <a:t>syrphids</a:t>
            </a:r>
            <a:endParaRPr lang="en-US" sz="2800" b="1" dirty="0">
              <a:solidFill>
                <a:srgbClr val="760000"/>
              </a:solidFill>
            </a:endParaRPr>
          </a:p>
          <a:p>
            <a:r>
              <a:rPr lang="en-US" sz="2800" b="1" i="1" dirty="0">
                <a:solidFill>
                  <a:srgbClr val="760000"/>
                </a:solidFill>
              </a:rPr>
              <a:t>Acacia </a:t>
            </a:r>
            <a:r>
              <a:rPr lang="en-US" sz="2800" b="1" i="1" dirty="0" err="1">
                <a:solidFill>
                  <a:srgbClr val="760000"/>
                </a:solidFill>
              </a:rPr>
              <a:t>senegal</a:t>
            </a:r>
            <a:r>
              <a:rPr lang="en-US" sz="2800" b="1" dirty="0">
                <a:solidFill>
                  <a:srgbClr val="760000"/>
                </a:solidFill>
              </a:rPr>
              <a:t> trees was also a good source of pollen and nectar and it attracts and  support many types of pollinators and </a:t>
            </a:r>
            <a:r>
              <a:rPr lang="en-US" sz="2800" b="1" dirty="0" smtClean="0">
                <a:solidFill>
                  <a:srgbClr val="760000"/>
                </a:solidFill>
              </a:rPr>
              <a:t>parasites</a:t>
            </a:r>
            <a:endParaRPr lang="en-US" dirty="0" smtClean="0"/>
          </a:p>
        </p:txBody>
      </p:sp>
      <p:sp>
        <p:nvSpPr>
          <p:cNvPr id="4" name="Date Placeholder 3"/>
          <p:cNvSpPr>
            <a:spLocks noGrp="1"/>
          </p:cNvSpPr>
          <p:nvPr>
            <p:ph type="dt" sz="half" idx="10"/>
          </p:nvPr>
        </p:nvSpPr>
        <p:spPr/>
        <p:txBody>
          <a:bodyPr/>
          <a:lstStyle/>
          <a:p>
            <a:pPr>
              <a:defRPr/>
            </a:pPr>
            <a:fld id="{9690026E-A4F9-4D94-AB62-96576143CF27}"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35</a:t>
            </a:fld>
            <a:endParaRPr lang="en-US"/>
          </a:p>
        </p:txBody>
      </p:sp>
      <p:sp>
        <p:nvSpPr>
          <p:cNvPr id="6" name="Footer Placeholder 5"/>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324621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1522412" y="0"/>
            <a:ext cx="9144000" cy="914400"/>
          </a:xfrm>
          <a:noFill/>
        </p:spPr>
        <p:txBody>
          <a:bodyPr/>
          <a:lstStyle/>
          <a:p>
            <a:pPr>
              <a:defRPr/>
            </a:pPr>
            <a:r>
              <a:rPr lang="en-US" dirty="0"/>
              <a:t>Soil management  and plant health</a:t>
            </a:r>
          </a:p>
        </p:txBody>
      </p:sp>
      <p:sp>
        <p:nvSpPr>
          <p:cNvPr id="39939" name="Content Placeholder 5"/>
          <p:cNvSpPr>
            <a:spLocks noGrp="1"/>
          </p:cNvSpPr>
          <p:nvPr>
            <p:ph idx="1"/>
          </p:nvPr>
        </p:nvSpPr>
        <p:spPr>
          <a:xfrm>
            <a:off x="1522412" y="1772816"/>
            <a:ext cx="9144000" cy="5085184"/>
          </a:xfrm>
        </p:spPr>
        <p:txBody>
          <a:bodyPr/>
          <a:lstStyle/>
          <a:p>
            <a:pPr algn="just"/>
            <a:r>
              <a:rPr lang="en-US" dirty="0" smtClean="0"/>
              <a:t>Crucial role in prevention of insect damage</a:t>
            </a:r>
          </a:p>
          <a:p>
            <a:pPr algn="just"/>
            <a:r>
              <a:rPr lang="en-US" smtClean="0"/>
              <a:t> Healthier </a:t>
            </a:r>
            <a:r>
              <a:rPr lang="en-US" dirty="0" smtClean="0"/>
              <a:t>soils produce plants that are less damaged by pests. </a:t>
            </a:r>
          </a:p>
          <a:p>
            <a:pPr algn="just"/>
            <a:r>
              <a:rPr lang="en-US" dirty="0" smtClean="0"/>
              <a:t>Healthier soils also harbor more diverse and active populations of the soil organisms that compete with, antagonize and ultimately reduce  soil-borne pests.</a:t>
            </a:r>
          </a:p>
          <a:p>
            <a:pPr algn="just"/>
            <a:r>
              <a:rPr lang="en-US" dirty="0" smtClean="0"/>
              <a:t>Use of FYM and neem seed cake enrich soil and </a:t>
            </a:r>
            <a:r>
              <a:rPr lang="en-US" dirty="0" err="1" smtClean="0"/>
              <a:t>favour</a:t>
            </a:r>
            <a:r>
              <a:rPr lang="en-US" dirty="0" smtClean="0"/>
              <a:t> multiplication beneficial organisms  besides improving the physical properties of soil. </a:t>
            </a:r>
          </a:p>
        </p:txBody>
      </p:sp>
      <p:sp>
        <p:nvSpPr>
          <p:cNvPr id="4" name="Date Placeholder 3"/>
          <p:cNvSpPr>
            <a:spLocks noGrp="1"/>
          </p:cNvSpPr>
          <p:nvPr>
            <p:ph type="dt" sz="half" idx="10"/>
          </p:nvPr>
        </p:nvSpPr>
        <p:spPr/>
        <p:txBody>
          <a:bodyPr/>
          <a:lstStyle/>
          <a:p>
            <a:pPr>
              <a:defRPr/>
            </a:pPr>
            <a:fld id="{3837B9DF-6196-4B45-8571-247D973070D6}"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36</a:t>
            </a:fld>
            <a:endParaRPr lang="en-US"/>
          </a:p>
        </p:txBody>
      </p:sp>
      <p:sp>
        <p:nvSpPr>
          <p:cNvPr id="6" name="Footer Placeholder 5"/>
          <p:cNvSpPr>
            <a:spLocks noGrp="1"/>
          </p:cNvSpPr>
          <p:nvPr>
            <p:ph type="ftr" sz="quarter" idx="11"/>
          </p:nvPr>
        </p:nvSpPr>
        <p:spPr/>
        <p:txBody>
          <a:bodyPr/>
          <a:lstStyle/>
          <a:p>
            <a:pPr>
              <a:defRPr/>
            </a:pPr>
            <a:r>
              <a:rPr lang="en-IN" smtClean="0"/>
              <a:t>Insect pest mgmt. in perennial crops</a:t>
            </a:r>
            <a:endParaRPr lang="en-US"/>
          </a:p>
        </p:txBody>
      </p:sp>
    </p:spTree>
    <p:extLst>
      <p:ext uri="{BB962C8B-B14F-4D97-AF65-F5344CB8AC3E}">
        <p14:creationId xmlns:p14="http://schemas.microsoft.com/office/powerpoint/2010/main" val="30498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77788" y="0"/>
            <a:ext cx="11305256" cy="1556792"/>
          </a:xfrm>
        </p:spPr>
        <p:txBody>
          <a:bodyPr>
            <a:normAutofit fontScale="90000"/>
          </a:bodyPr>
          <a:lstStyle/>
          <a:p>
            <a:r>
              <a:rPr lang="en-US" b="1" dirty="0">
                <a:solidFill>
                  <a:schemeClr val="tx2"/>
                </a:solidFill>
                <a:latin typeface="Georgia" panose="02040502050405020303" pitchFamily="18" charset="0"/>
              </a:rPr>
              <a:t>When we kill off the natural enemies of a pest we inherit their work” </a:t>
            </a:r>
            <a:r>
              <a:rPr lang="en-US" dirty="0">
                <a:solidFill>
                  <a:schemeClr val="tx2"/>
                </a:solidFill>
                <a:latin typeface="Georgia" panose="02040502050405020303" pitchFamily="18" charset="0"/>
              </a:rPr>
              <a:t/>
            </a:r>
            <a:br>
              <a:rPr lang="en-US" dirty="0">
                <a:solidFill>
                  <a:schemeClr val="tx2"/>
                </a:solidFill>
                <a:latin typeface="Georgia" panose="02040502050405020303" pitchFamily="18" charset="0"/>
              </a:rPr>
            </a:br>
            <a:r>
              <a:rPr lang="en-US" dirty="0">
                <a:solidFill>
                  <a:schemeClr val="tx2"/>
                </a:solidFill>
                <a:latin typeface="Harrington" pitchFamily="82" charset="0"/>
              </a:rPr>
              <a:t>                                                 </a:t>
            </a:r>
            <a:r>
              <a:rPr lang="en-US" dirty="0" smtClean="0">
                <a:solidFill>
                  <a:schemeClr val="tx2"/>
                </a:solidFill>
                <a:latin typeface="Harrington" pitchFamily="82" charset="0"/>
              </a:rPr>
              <a:t>             </a:t>
            </a:r>
            <a:r>
              <a:rPr lang="en-US" sz="4000" dirty="0" smtClean="0">
                <a:solidFill>
                  <a:schemeClr val="accent1">
                    <a:lumMod val="50000"/>
                  </a:schemeClr>
                </a:solidFill>
                <a:latin typeface="Harrington" pitchFamily="82" charset="0"/>
              </a:rPr>
              <a:t>Carl </a:t>
            </a:r>
            <a:r>
              <a:rPr lang="en-US" sz="4000" dirty="0" err="1">
                <a:solidFill>
                  <a:schemeClr val="accent1">
                    <a:lumMod val="50000"/>
                  </a:schemeClr>
                </a:solidFill>
                <a:latin typeface="Harrington" pitchFamily="82" charset="0"/>
              </a:rPr>
              <a:t>Huffaker</a:t>
            </a:r>
            <a:endParaRPr lang="en-US" sz="4000" dirty="0">
              <a:solidFill>
                <a:schemeClr val="accent1">
                  <a:lumMod val="50000"/>
                </a:schemeClr>
              </a:solidFill>
              <a:latin typeface="Harrington" pitchFamily="82" charset="0"/>
            </a:endParaRPr>
          </a:p>
        </p:txBody>
      </p:sp>
      <p:sp>
        <p:nvSpPr>
          <p:cNvPr id="7" name="TextBox 6"/>
          <p:cNvSpPr txBox="1"/>
          <p:nvPr/>
        </p:nvSpPr>
        <p:spPr>
          <a:xfrm>
            <a:off x="5256212" y="1828800"/>
            <a:ext cx="4038600" cy="923330"/>
          </a:xfrm>
          <a:prstGeom prst="rect">
            <a:avLst/>
          </a:prstGeom>
          <a:noFill/>
          <a:scene3d>
            <a:camera prst="orthographicFront"/>
            <a:lightRig rig="threePt" dir="t"/>
          </a:scene3d>
          <a:sp3d>
            <a:bevelT prst="angle"/>
          </a:sp3d>
        </p:spPr>
        <p:txBody>
          <a:bodyPr wrap="square" rtlCol="0">
            <a:spAutoFit/>
          </a:bodyPr>
          <a:lstStyle/>
          <a:p>
            <a:r>
              <a:rPr lang="en-US" sz="5400" b="1" dirty="0">
                <a:solidFill>
                  <a:srgbClr val="C00000"/>
                </a:solidFill>
              </a:rPr>
              <a:t>Thanks</a:t>
            </a:r>
          </a:p>
        </p:txBody>
      </p:sp>
      <p:sp>
        <p:nvSpPr>
          <p:cNvPr id="6" name="Date Placeholder 5"/>
          <p:cNvSpPr>
            <a:spLocks noGrp="1"/>
          </p:cNvSpPr>
          <p:nvPr>
            <p:ph type="dt" sz="half" idx="10"/>
          </p:nvPr>
        </p:nvSpPr>
        <p:spPr/>
        <p:txBody>
          <a:bodyPr/>
          <a:lstStyle/>
          <a:p>
            <a:pPr>
              <a:defRPr/>
            </a:pPr>
            <a:fld id="{7875CC52-17F3-478C-AAB4-463F8074A62D}" type="datetime1">
              <a:rPr lang="en-US" smtClean="0"/>
              <a:pPr>
                <a:defRPr/>
              </a:pPr>
              <a:t>28-Jul-18</a:t>
            </a:fld>
            <a:endParaRPr lang="en-US"/>
          </a:p>
        </p:txBody>
      </p:sp>
      <p:sp>
        <p:nvSpPr>
          <p:cNvPr id="8" name="Slide Number Placeholder 7"/>
          <p:cNvSpPr>
            <a:spLocks noGrp="1"/>
          </p:cNvSpPr>
          <p:nvPr>
            <p:ph type="sldNum" sz="quarter" idx="12"/>
          </p:nvPr>
        </p:nvSpPr>
        <p:spPr/>
        <p:txBody>
          <a:bodyPr/>
          <a:lstStyle/>
          <a:p>
            <a:pPr>
              <a:defRPr/>
            </a:pPr>
            <a:fld id="{1FB2E4A7-5567-4646-AEBB-DC5B72FA3D61}" type="slidenum">
              <a:rPr lang="en-US" smtClean="0"/>
              <a:pPr>
                <a:defRPr/>
              </a:pPr>
              <a:t>37</a:t>
            </a:fld>
            <a:endParaRPr lang="en-US"/>
          </a:p>
        </p:txBody>
      </p:sp>
      <p:sp>
        <p:nvSpPr>
          <p:cNvPr id="9" name="Footer Placeholder 8"/>
          <p:cNvSpPr>
            <a:spLocks noGrp="1"/>
          </p:cNvSpPr>
          <p:nvPr>
            <p:ph type="ftr" sz="quarter" idx="11"/>
          </p:nvPr>
        </p:nvSpPr>
        <p:spPr/>
        <p:txBody>
          <a:bodyPr/>
          <a:lstStyle/>
          <a:p>
            <a:pPr>
              <a:defRPr/>
            </a:pPr>
            <a:r>
              <a:rPr lang="en-IN" smtClean="0"/>
              <a:t>Insect pest mgmt. in perennial crops</a:t>
            </a:r>
            <a:endParaRPr lang="en-US"/>
          </a:p>
        </p:txBody>
      </p:sp>
      <p:pic>
        <p:nvPicPr>
          <p:cNvPr id="2" name="Picture 1"/>
          <p:cNvPicPr>
            <a:picLocks noChangeAspect="1"/>
          </p:cNvPicPr>
          <p:nvPr/>
        </p:nvPicPr>
        <p:blipFill>
          <a:blip r:embed="rId2"/>
          <a:stretch>
            <a:fillRect/>
          </a:stretch>
        </p:blipFill>
        <p:spPr>
          <a:xfrm>
            <a:off x="2566020" y="2636912"/>
            <a:ext cx="7517426" cy="3626053"/>
          </a:xfrm>
          <a:prstGeom prst="rect">
            <a:avLst/>
          </a:prstGeom>
        </p:spPr>
      </p:pic>
    </p:spTree>
    <p:extLst>
      <p:ext uri="{BB962C8B-B14F-4D97-AF65-F5344CB8AC3E}">
        <p14:creationId xmlns:p14="http://schemas.microsoft.com/office/powerpoint/2010/main" val="151699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2412" y="0"/>
            <a:ext cx="9144000" cy="1143000"/>
          </a:xfrm>
        </p:spPr>
        <p:txBody>
          <a:bodyPr/>
          <a:lstStyle/>
          <a:p>
            <a:r>
              <a:rPr lang="en-US" dirty="0"/>
              <a:t>Integrated pest management</a:t>
            </a:r>
          </a:p>
        </p:txBody>
      </p:sp>
      <p:sp>
        <p:nvSpPr>
          <p:cNvPr id="5123" name="Content Placeholder 2"/>
          <p:cNvSpPr>
            <a:spLocks noGrp="1"/>
          </p:cNvSpPr>
          <p:nvPr>
            <p:ph idx="1"/>
          </p:nvPr>
        </p:nvSpPr>
        <p:spPr>
          <a:xfrm>
            <a:off x="405780" y="1772816"/>
            <a:ext cx="7128792" cy="4856584"/>
          </a:xfrm>
        </p:spPr>
        <p:txBody>
          <a:bodyPr/>
          <a:lstStyle/>
          <a:p>
            <a:pPr>
              <a:buFont typeface="Wingdings" pitchFamily="2" charset="2"/>
              <a:buChar char="Ø"/>
              <a:defRPr/>
            </a:pPr>
            <a:r>
              <a:rPr lang="en-US" b="1" dirty="0" smtClean="0"/>
              <a:t>  Reduce pest populations to levels   below those causing economic impact, using multiple, compatible techniques</a:t>
            </a:r>
          </a:p>
          <a:p>
            <a:pPr marL="514350" indent="-514350">
              <a:buFont typeface="Wingdings" pitchFamily="2" charset="2"/>
              <a:buChar char="Ø"/>
              <a:defRPr/>
            </a:pPr>
            <a:r>
              <a:rPr lang="en-US" b="1" dirty="0" smtClean="0"/>
              <a:t>Yield  enhanced </a:t>
            </a:r>
          </a:p>
          <a:p>
            <a:pPr marL="514350" indent="-514350">
              <a:buFont typeface="Wingdings" pitchFamily="2" charset="2"/>
              <a:buChar char="Ø"/>
              <a:defRPr/>
            </a:pPr>
            <a:r>
              <a:rPr lang="en-US" b="1" dirty="0" smtClean="0"/>
              <a:t>Minimizes adverse effect on environment</a:t>
            </a:r>
            <a:endParaRPr lang="en-US" dirty="0" smtClean="0"/>
          </a:p>
        </p:txBody>
      </p:sp>
      <p:pic>
        <p:nvPicPr>
          <p:cNvPr id="6148" name="Picture 3" descr="IPMPyramid.jpg"/>
          <p:cNvPicPr>
            <a:picLocks noChangeAspect="1"/>
          </p:cNvPicPr>
          <p:nvPr/>
        </p:nvPicPr>
        <p:blipFill>
          <a:blip r:embed="rId2" cstate="print"/>
          <a:srcRect/>
          <a:stretch>
            <a:fillRect/>
          </a:stretch>
        </p:blipFill>
        <p:spPr bwMode="auto">
          <a:xfrm>
            <a:off x="7966620" y="1844824"/>
            <a:ext cx="3581400" cy="44196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A2F7855D-C692-4C93-9D56-58D8ED78A4B4}" type="datetime1">
              <a:rPr lang="en-US" smtClean="0"/>
              <a:pPr>
                <a:defRPr/>
              </a:pPr>
              <a:t>28-Jul-18</a:t>
            </a:fld>
            <a:endParaRPr lang="en-US"/>
          </a:p>
        </p:txBody>
      </p:sp>
      <p:sp>
        <p:nvSpPr>
          <p:cNvPr id="6" name="Slide Number Placeholder 5"/>
          <p:cNvSpPr>
            <a:spLocks noGrp="1"/>
          </p:cNvSpPr>
          <p:nvPr>
            <p:ph type="sldNum" sz="quarter" idx="12"/>
          </p:nvPr>
        </p:nvSpPr>
        <p:spPr/>
        <p:txBody>
          <a:bodyPr/>
          <a:lstStyle/>
          <a:p>
            <a:pPr>
              <a:defRPr/>
            </a:pPr>
            <a:fld id="{8B1A0574-D024-469E-B561-A72671E9B781}" type="slidenum">
              <a:rPr lang="en-US" smtClean="0"/>
              <a:pPr>
                <a:defRPr/>
              </a:pPr>
              <a:t>4</a:t>
            </a:fld>
            <a:endParaRPr lang="en-US"/>
          </a:p>
        </p:txBody>
      </p:sp>
      <p:sp>
        <p:nvSpPr>
          <p:cNvPr id="7" name="Footer Placeholder 6"/>
          <p:cNvSpPr>
            <a:spLocks noGrp="1"/>
          </p:cNvSpPr>
          <p:nvPr>
            <p:ph type="ftr" sz="quarter" idx="11"/>
          </p:nvPr>
        </p:nvSpPr>
        <p:spPr/>
        <p:txBody>
          <a:bodyPr/>
          <a:lstStyle/>
          <a:p>
            <a:pPr>
              <a:defRPr/>
            </a:pPr>
            <a:r>
              <a:rPr lang="en-IN" smtClean="0"/>
              <a:t>IPM IN LEGUME CROPS</a:t>
            </a:r>
            <a:endParaRPr lang="en-US"/>
          </a:p>
        </p:txBody>
      </p:sp>
    </p:spTree>
    <p:extLst>
      <p:ext uri="{BB962C8B-B14F-4D97-AF65-F5344CB8AC3E}">
        <p14:creationId xmlns:p14="http://schemas.microsoft.com/office/powerpoint/2010/main" val="173292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189723"/>
            <a:ext cx="9972601" cy="1144556"/>
          </a:xfrm>
        </p:spPr>
        <p:txBody>
          <a:bodyPr>
            <a:normAutofit/>
          </a:bodyPr>
          <a:lstStyle/>
          <a:p>
            <a:pPr algn="ctr"/>
            <a:r>
              <a:rPr lang="en-US" sz="4800" dirty="0" smtClean="0"/>
              <a:t>MAJOR PESTS OF LEGUME CROPS</a:t>
            </a:r>
            <a:endParaRPr lang="en-US" sz="4800" dirty="0"/>
          </a:p>
        </p:txBody>
      </p:sp>
      <p:sp>
        <p:nvSpPr>
          <p:cNvPr id="3" name="Content Placeholder 2"/>
          <p:cNvSpPr>
            <a:spLocks noGrp="1"/>
          </p:cNvSpPr>
          <p:nvPr>
            <p:ph idx="1"/>
          </p:nvPr>
        </p:nvSpPr>
        <p:spPr/>
        <p:txBody>
          <a:bodyPr>
            <a:noAutofit/>
          </a:bodyPr>
          <a:lstStyle/>
          <a:p>
            <a:r>
              <a:rPr lang="en-US" sz="3600" dirty="0"/>
              <a:t>GROUND PESTS termites, </a:t>
            </a:r>
            <a:r>
              <a:rPr lang="en-US" sz="3600" dirty="0" err="1"/>
              <a:t>whitegrubs</a:t>
            </a:r>
            <a:r>
              <a:rPr lang="en-US" sz="3600" dirty="0"/>
              <a:t> , cutworms</a:t>
            </a:r>
          </a:p>
          <a:p>
            <a:r>
              <a:rPr lang="en-US" sz="3600" dirty="0" smtClean="0"/>
              <a:t>SUCKING PESTS :   Aphids, whiteflies , </a:t>
            </a:r>
            <a:r>
              <a:rPr lang="en-US" sz="3600" dirty="0" err="1" smtClean="0"/>
              <a:t>jassids</a:t>
            </a:r>
            <a:r>
              <a:rPr lang="en-US" sz="3600" dirty="0" smtClean="0"/>
              <a:t>, bugs</a:t>
            </a:r>
          </a:p>
          <a:p>
            <a:r>
              <a:rPr lang="en-US" sz="3600" dirty="0" smtClean="0"/>
              <a:t>DEFOLIATORS : grasshoppers, beetles, caterpillars</a:t>
            </a:r>
          </a:p>
          <a:p>
            <a:r>
              <a:rPr lang="en-US" sz="3600" dirty="0" smtClean="0"/>
              <a:t>POD BORERS </a:t>
            </a:r>
          </a:p>
          <a:p>
            <a:endParaRPr lang="en-US" dirty="0" smtClean="0"/>
          </a:p>
        </p:txBody>
      </p:sp>
      <p:sp>
        <p:nvSpPr>
          <p:cNvPr id="4" name="Date Placeholder 3"/>
          <p:cNvSpPr>
            <a:spLocks noGrp="1"/>
          </p:cNvSpPr>
          <p:nvPr>
            <p:ph type="dt" sz="half" idx="10"/>
          </p:nvPr>
        </p:nvSpPr>
        <p:spPr/>
        <p:txBody>
          <a:bodyPr/>
          <a:lstStyle/>
          <a:p>
            <a:pPr>
              <a:defRPr/>
            </a:pPr>
            <a:fld id="{F4354AF8-7392-4C06-B791-5EA7108B1F5D}"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5</a:t>
            </a:fld>
            <a:endParaRPr lang="en-US"/>
          </a:p>
        </p:txBody>
      </p:sp>
      <p:sp>
        <p:nvSpPr>
          <p:cNvPr id="6" name="Footer Placeholder 5"/>
          <p:cNvSpPr>
            <a:spLocks noGrp="1"/>
          </p:cNvSpPr>
          <p:nvPr>
            <p:ph type="ftr" sz="quarter" idx="11"/>
          </p:nvPr>
        </p:nvSpPr>
        <p:spPr/>
        <p:txBody>
          <a:bodyPr/>
          <a:lstStyle/>
          <a:p>
            <a:pPr>
              <a:defRPr/>
            </a:pPr>
            <a:r>
              <a:rPr lang="en-IN" smtClean="0"/>
              <a:t>IPM IN LEGUME CROPS</a:t>
            </a:r>
            <a:endParaRPr lang="en-US"/>
          </a:p>
        </p:txBody>
      </p:sp>
    </p:spTree>
    <p:extLst>
      <p:ext uri="{BB962C8B-B14F-4D97-AF65-F5344CB8AC3E}">
        <p14:creationId xmlns:p14="http://schemas.microsoft.com/office/powerpoint/2010/main" val="333083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TERMITES </a:t>
            </a:r>
            <a:endParaRPr lang="en-IN" dirty="0"/>
          </a:p>
        </p:txBody>
      </p:sp>
      <p:sp>
        <p:nvSpPr>
          <p:cNvPr id="3" name="Content Placeholder 2"/>
          <p:cNvSpPr>
            <a:spLocks noGrp="1"/>
          </p:cNvSpPr>
          <p:nvPr>
            <p:ph idx="1"/>
          </p:nvPr>
        </p:nvSpPr>
        <p:spPr>
          <a:xfrm>
            <a:off x="1" y="1643050"/>
            <a:ext cx="6951668" cy="5072098"/>
          </a:xfrm>
        </p:spPr>
        <p:txBody>
          <a:bodyPr>
            <a:normAutofit/>
          </a:bodyPr>
          <a:lstStyle/>
          <a:p>
            <a:r>
              <a:rPr lang="en-IN" dirty="0" smtClean="0"/>
              <a:t>Termites are among the most successful groups of insects on Earth, More than 2000  species,  only 285 species in India</a:t>
            </a:r>
          </a:p>
          <a:p>
            <a:r>
              <a:rPr lang="en-IN" dirty="0" smtClean="0"/>
              <a:t>Live in colonies whose size  range is from a few hundred individuals to enormous societies with several million individuals.</a:t>
            </a:r>
          </a:p>
          <a:p>
            <a:r>
              <a:rPr lang="en-IN" dirty="0" smtClean="0"/>
              <a:t>18-20 ft depth</a:t>
            </a:r>
          </a:p>
          <a:p>
            <a:r>
              <a:rPr lang="en-IN" dirty="0" smtClean="0"/>
              <a:t> Termite queens lay </a:t>
            </a:r>
            <a:r>
              <a:rPr lang="en-IN" dirty="0" err="1" smtClean="0"/>
              <a:t>upto</a:t>
            </a:r>
            <a:r>
              <a:rPr lang="en-IN" dirty="0" smtClean="0"/>
              <a:t> 1000 eggs per day have the longest lifespan of any insect in the world, with some queens reportedly living up to 30 to 50 years.   </a:t>
            </a:r>
            <a:endParaRPr lang="en-IN" dirty="0"/>
          </a:p>
        </p:txBody>
      </p:sp>
      <p:sp>
        <p:nvSpPr>
          <p:cNvPr id="4" name="Footer Placeholder 3"/>
          <p:cNvSpPr>
            <a:spLocks noGrp="1"/>
          </p:cNvSpPr>
          <p:nvPr>
            <p:ph type="ftr" sz="quarter" idx="11"/>
          </p:nvPr>
        </p:nvSpPr>
        <p:spPr/>
        <p:txBody>
          <a:bodyPr/>
          <a:lstStyle/>
          <a:p>
            <a:r>
              <a:rPr lang="en-IN" smtClean="0"/>
              <a:t>IPM IN LEGUME CROPS</a:t>
            </a:r>
            <a:endParaRPr lang="en-US" dirty="0"/>
          </a:p>
        </p:txBody>
      </p:sp>
      <p:sp>
        <p:nvSpPr>
          <p:cNvPr id="5" name="Date Placeholder 4"/>
          <p:cNvSpPr>
            <a:spLocks noGrp="1"/>
          </p:cNvSpPr>
          <p:nvPr>
            <p:ph type="dt" sz="half" idx="10"/>
          </p:nvPr>
        </p:nvSpPr>
        <p:spPr/>
        <p:txBody>
          <a:bodyPr/>
          <a:lstStyle/>
          <a:p>
            <a:fld id="{44EF8FAB-1EC3-4E2E-8CE2-75A3F218DA28}"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IN" smtClean="0"/>
              <a:pPr/>
              <a:t>6</a:t>
            </a:fld>
            <a:endParaRPr lang="en-IN"/>
          </a:p>
        </p:txBody>
      </p:sp>
      <p:pic>
        <p:nvPicPr>
          <p:cNvPr id="8" name="Picture 7"/>
          <p:cNvPicPr>
            <a:picLocks noChangeAspect="1"/>
          </p:cNvPicPr>
          <p:nvPr/>
        </p:nvPicPr>
        <p:blipFill>
          <a:blip r:embed="rId2"/>
          <a:stretch>
            <a:fillRect/>
          </a:stretch>
        </p:blipFill>
        <p:spPr>
          <a:xfrm>
            <a:off x="7822604" y="4084065"/>
            <a:ext cx="4148920" cy="2760918"/>
          </a:xfrm>
          <a:prstGeom prst="rect">
            <a:avLst/>
          </a:prstGeom>
        </p:spPr>
      </p:pic>
      <p:pic>
        <p:nvPicPr>
          <p:cNvPr id="9" name="Picture 8"/>
          <p:cNvPicPr>
            <a:picLocks noChangeAspect="1"/>
          </p:cNvPicPr>
          <p:nvPr/>
        </p:nvPicPr>
        <p:blipFill>
          <a:blip r:embed="rId3"/>
          <a:stretch>
            <a:fillRect/>
          </a:stretch>
        </p:blipFill>
        <p:spPr>
          <a:xfrm>
            <a:off x="8470676" y="1196752"/>
            <a:ext cx="2957314" cy="2862680"/>
          </a:xfrm>
          <a:prstGeom prst="rect">
            <a:avLst/>
          </a:prstGeom>
        </p:spPr>
      </p:pic>
    </p:spTree>
    <p:extLst>
      <p:ext uri="{BB962C8B-B14F-4D97-AF65-F5344CB8AC3E}">
        <p14:creationId xmlns:p14="http://schemas.microsoft.com/office/powerpoint/2010/main" val="159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7772400" cy="1143000"/>
          </a:xfrm>
        </p:spPr>
        <p:txBody>
          <a:bodyPr>
            <a:normAutofit/>
          </a:bodyPr>
          <a:lstStyle/>
          <a:p>
            <a:r>
              <a:rPr lang="en-US" dirty="0" smtClean="0"/>
              <a:t>TERMITES</a:t>
            </a:r>
            <a:br>
              <a:rPr lang="en-US" dirty="0" smtClean="0"/>
            </a:br>
            <a:endParaRPr lang="en-US" dirty="0"/>
          </a:p>
        </p:txBody>
      </p:sp>
      <p:sp>
        <p:nvSpPr>
          <p:cNvPr id="3" name="Content Placeholder 2"/>
          <p:cNvSpPr>
            <a:spLocks noGrp="1"/>
          </p:cNvSpPr>
          <p:nvPr>
            <p:ph idx="1"/>
          </p:nvPr>
        </p:nvSpPr>
        <p:spPr>
          <a:xfrm>
            <a:off x="117747" y="1628800"/>
            <a:ext cx="7655218" cy="5458544"/>
          </a:xfrm>
        </p:spPr>
        <p:txBody>
          <a:bodyPr>
            <a:normAutofit/>
          </a:bodyPr>
          <a:lstStyle/>
          <a:p>
            <a:r>
              <a:rPr lang="en-US" dirty="0" smtClean="0">
                <a:latin typeface="Albertus" pitchFamily="34" charset="0"/>
              </a:rPr>
              <a:t>These insect feed and make galleries inside the roots of most of the crops of arid regions. The plant dries up and dies due to damage by termites </a:t>
            </a:r>
          </a:p>
          <a:p>
            <a:r>
              <a:rPr lang="en-US" dirty="0">
                <a:latin typeface="Albertus" pitchFamily="34" charset="0"/>
              </a:rPr>
              <a:t>Termites </a:t>
            </a:r>
            <a:r>
              <a:rPr lang="en-US" dirty="0" err="1">
                <a:latin typeface="Albertus" pitchFamily="34" charset="0"/>
              </a:rPr>
              <a:t>Odontotermes</a:t>
            </a:r>
            <a:r>
              <a:rPr lang="en-US" dirty="0">
                <a:latin typeface="Albertus" pitchFamily="34" charset="0"/>
              </a:rPr>
              <a:t> </a:t>
            </a:r>
            <a:r>
              <a:rPr lang="en-US" dirty="0" err="1">
                <a:latin typeface="Albertus" pitchFamily="34" charset="0"/>
              </a:rPr>
              <a:t>obesus</a:t>
            </a:r>
            <a:r>
              <a:rPr lang="en-US" dirty="0">
                <a:latin typeface="Albertus" pitchFamily="34" charset="0"/>
              </a:rPr>
              <a:t> (</a:t>
            </a:r>
            <a:r>
              <a:rPr lang="en-US" dirty="0" err="1">
                <a:latin typeface="Albertus" pitchFamily="34" charset="0"/>
              </a:rPr>
              <a:t>Termitidae</a:t>
            </a:r>
            <a:r>
              <a:rPr lang="en-US" dirty="0">
                <a:latin typeface="Albertus" pitchFamily="34" charset="0"/>
              </a:rPr>
              <a:t>: </a:t>
            </a:r>
            <a:r>
              <a:rPr lang="en-US" dirty="0" err="1">
                <a:latin typeface="Albertus" pitchFamily="34" charset="0"/>
              </a:rPr>
              <a:t>Isoptera</a:t>
            </a:r>
            <a:r>
              <a:rPr lang="en-US" dirty="0">
                <a:latin typeface="Albertus" pitchFamily="34" charset="0"/>
              </a:rPr>
              <a:t>) </a:t>
            </a:r>
            <a:endParaRPr lang="en-US" dirty="0" smtClean="0">
              <a:latin typeface="Albertus" pitchFamily="34" charset="0"/>
            </a:endParaRPr>
          </a:p>
          <a:p>
            <a:pPr>
              <a:buNone/>
            </a:pPr>
            <a:r>
              <a:rPr lang="en-US" dirty="0" smtClean="0">
                <a:solidFill>
                  <a:srgbClr val="0070C0"/>
                </a:solidFill>
                <a:latin typeface="Albertus" pitchFamily="34" charset="0"/>
              </a:rPr>
              <a:t>Control</a:t>
            </a:r>
          </a:p>
          <a:p>
            <a:r>
              <a:rPr lang="en-US" dirty="0" smtClean="0">
                <a:latin typeface="Albertus" pitchFamily="34" charset="0"/>
              </a:rPr>
              <a:t>Seed treatment  with 4-6 ml </a:t>
            </a:r>
            <a:r>
              <a:rPr lang="en-US" dirty="0" err="1" smtClean="0">
                <a:latin typeface="Albertus" pitchFamily="34" charset="0"/>
              </a:rPr>
              <a:t>chlorpyrifos</a:t>
            </a:r>
            <a:r>
              <a:rPr lang="en-US" dirty="0" smtClean="0">
                <a:latin typeface="Albertus" pitchFamily="34" charset="0"/>
              </a:rPr>
              <a:t> or 10 ml </a:t>
            </a:r>
            <a:r>
              <a:rPr lang="en-US" dirty="0" err="1" smtClean="0">
                <a:latin typeface="Albertus" pitchFamily="34" charset="0"/>
              </a:rPr>
              <a:t>imidacloprid</a:t>
            </a:r>
            <a:r>
              <a:rPr lang="en-US" dirty="0" smtClean="0">
                <a:latin typeface="Albertus" pitchFamily="34" charset="0"/>
              </a:rPr>
              <a:t> 600fs per kg seed </a:t>
            </a:r>
          </a:p>
          <a:p>
            <a:r>
              <a:rPr lang="en-US" dirty="0" err="1" smtClean="0">
                <a:latin typeface="Albertus" pitchFamily="34" charset="0"/>
              </a:rPr>
              <a:t>chlorpyrifos</a:t>
            </a:r>
            <a:r>
              <a:rPr lang="en-US" dirty="0" smtClean="0">
                <a:latin typeface="Albertus" pitchFamily="34" charset="0"/>
              </a:rPr>
              <a:t>  dust </a:t>
            </a:r>
          </a:p>
          <a:p>
            <a:r>
              <a:rPr lang="en-US" dirty="0" smtClean="0">
                <a:latin typeface="Albertus" pitchFamily="34" charset="0"/>
              </a:rPr>
              <a:t>Using properly decomposed manure </a:t>
            </a:r>
            <a:endParaRPr lang="en-US" dirty="0" smtClean="0"/>
          </a:p>
          <a:p>
            <a:endParaRPr lang="en-US" dirty="0"/>
          </a:p>
        </p:txBody>
      </p:sp>
      <p:sp>
        <p:nvSpPr>
          <p:cNvPr id="4" name="Date Placeholder 3"/>
          <p:cNvSpPr>
            <a:spLocks noGrp="1"/>
          </p:cNvSpPr>
          <p:nvPr>
            <p:ph type="dt" sz="half" idx="10"/>
          </p:nvPr>
        </p:nvSpPr>
        <p:spPr/>
        <p:txBody>
          <a:bodyPr/>
          <a:lstStyle/>
          <a:p>
            <a:pPr>
              <a:defRPr/>
            </a:pPr>
            <a:fld id="{623470EE-CB05-4495-9972-20EA9F1145E2}" type="datetime1">
              <a:rPr lang="en-US" smtClean="0"/>
              <a:pPr>
                <a:defRPr/>
              </a:pPr>
              <a:t>28-Jul-18</a:t>
            </a:fld>
            <a:endParaRPr lang="en-US"/>
          </a:p>
        </p:txBody>
      </p:sp>
      <p:sp>
        <p:nvSpPr>
          <p:cNvPr id="5" name="Slide Number Placeholder 4"/>
          <p:cNvSpPr>
            <a:spLocks noGrp="1"/>
          </p:cNvSpPr>
          <p:nvPr>
            <p:ph type="sldNum" sz="quarter" idx="12"/>
          </p:nvPr>
        </p:nvSpPr>
        <p:spPr/>
        <p:txBody>
          <a:bodyPr/>
          <a:lstStyle/>
          <a:p>
            <a:pPr>
              <a:defRPr/>
            </a:pPr>
            <a:fld id="{8B1A0574-D024-469E-B561-A72671E9B781}" type="slidenum">
              <a:rPr lang="en-US" smtClean="0"/>
              <a:pPr>
                <a:defRPr/>
              </a:pPr>
              <a:t>7</a:t>
            </a:fld>
            <a:endParaRPr lang="en-US"/>
          </a:p>
        </p:txBody>
      </p:sp>
      <p:sp>
        <p:nvSpPr>
          <p:cNvPr id="6" name="Footer Placeholder 5"/>
          <p:cNvSpPr>
            <a:spLocks noGrp="1"/>
          </p:cNvSpPr>
          <p:nvPr>
            <p:ph type="ftr" sz="quarter" idx="11"/>
          </p:nvPr>
        </p:nvSpPr>
        <p:spPr/>
        <p:txBody>
          <a:bodyPr/>
          <a:lstStyle/>
          <a:p>
            <a:pPr>
              <a:defRPr/>
            </a:pPr>
            <a:r>
              <a:rPr lang="en-IN" smtClean="0"/>
              <a:t>IPM IN LEGUME CROPS</a:t>
            </a:r>
            <a:endParaRPr lang="en-US"/>
          </a:p>
        </p:txBody>
      </p:sp>
      <p:pic>
        <p:nvPicPr>
          <p:cNvPr id="7" name="Content Placeholder 3" descr="microtermes species.jpg"/>
          <p:cNvPicPr>
            <a:picLocks noChangeAspect="1"/>
          </p:cNvPicPr>
          <p:nvPr/>
        </p:nvPicPr>
        <p:blipFill>
          <a:blip r:embed="rId2" cstate="print"/>
          <a:stretch>
            <a:fillRect/>
          </a:stretch>
        </p:blipFill>
        <p:spPr bwMode="auto">
          <a:xfrm>
            <a:off x="7772965" y="1628800"/>
            <a:ext cx="4415860" cy="4003713"/>
          </a:xfrm>
          <a:prstGeom prst="rect">
            <a:avLst/>
          </a:prstGeom>
          <a:noFill/>
          <a:ln w="9525">
            <a:noFill/>
            <a:miter lim="800000"/>
            <a:headEnd/>
            <a:tailEnd/>
          </a:ln>
        </p:spPr>
      </p:pic>
    </p:spTree>
    <p:extLst>
      <p:ext uri="{BB962C8B-B14F-4D97-AF65-F5344CB8AC3E}">
        <p14:creationId xmlns:p14="http://schemas.microsoft.com/office/powerpoint/2010/main" val="34405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WHITEGRUBS</a:t>
            </a:r>
            <a:br>
              <a:rPr lang="en-US" dirty="0" smtClean="0"/>
            </a:br>
            <a:endParaRPr lang="en-US" dirty="0"/>
          </a:p>
        </p:txBody>
      </p:sp>
      <p:pic>
        <p:nvPicPr>
          <p:cNvPr id="4" name="Content Placeholder 3" descr="whitegrub 1.jpg"/>
          <p:cNvPicPr>
            <a:picLocks noGrp="1" noChangeAspect="1"/>
          </p:cNvPicPr>
          <p:nvPr>
            <p:ph idx="1"/>
          </p:nvPr>
        </p:nvPicPr>
        <p:blipFill>
          <a:blip r:embed="rId3" cstate="print"/>
          <a:srcRect l="24224" b="16356"/>
          <a:stretch>
            <a:fillRect/>
          </a:stretch>
        </p:blipFill>
        <p:spPr>
          <a:xfrm>
            <a:off x="0" y="1628800"/>
            <a:ext cx="3286100" cy="3504321"/>
          </a:xfrm>
          <a:prstGeom prst="rect">
            <a:avLst/>
          </a:prstGeom>
        </p:spPr>
      </p:pic>
      <p:sp>
        <p:nvSpPr>
          <p:cNvPr id="5" name="Rectangle 4"/>
          <p:cNvSpPr/>
          <p:nvPr/>
        </p:nvSpPr>
        <p:spPr>
          <a:xfrm>
            <a:off x="6512768" y="1628800"/>
            <a:ext cx="5303440" cy="4216539"/>
          </a:xfrm>
          <a:prstGeom prst="rect">
            <a:avLst/>
          </a:prstGeom>
        </p:spPr>
        <p:txBody>
          <a:bodyPr wrap="square">
            <a:spAutoFit/>
          </a:bodyPr>
          <a:lstStyle/>
          <a:p>
            <a:pPr marL="342900" indent="-342900">
              <a:buFont typeface="Arial" panose="020B0604020202020204" pitchFamily="34" charset="0"/>
              <a:buChar char="•"/>
            </a:pPr>
            <a:r>
              <a:rPr lang="en-US" sz="2400" dirty="0"/>
              <a:t>O</a:t>
            </a:r>
            <a:r>
              <a:rPr lang="en-US" sz="2400" dirty="0" smtClean="0"/>
              <a:t>ne </a:t>
            </a:r>
            <a:r>
              <a:rPr lang="en-US" sz="2400" dirty="0"/>
              <a:t>of the most destructive pests of crops in sandy soils, </a:t>
            </a:r>
            <a:endParaRPr lang="en-US" sz="2400" dirty="0" smtClean="0"/>
          </a:p>
          <a:p>
            <a:pPr marL="342900" indent="-342900">
              <a:buFont typeface="Arial" panose="020B0604020202020204" pitchFamily="34" charset="0"/>
              <a:buChar char="•"/>
            </a:pPr>
            <a:r>
              <a:rPr lang="en-US" sz="2400" dirty="0"/>
              <a:t>L</a:t>
            </a:r>
            <a:r>
              <a:rPr lang="en-US" sz="2400" dirty="0" smtClean="0"/>
              <a:t>arva </a:t>
            </a:r>
            <a:r>
              <a:rPr lang="en-US" sz="2400" dirty="0"/>
              <a:t>or grub of the is a white stout  and C  shaped   </a:t>
            </a:r>
            <a:endParaRPr lang="en-US" sz="2400" dirty="0" smtClean="0"/>
          </a:p>
          <a:p>
            <a:pPr marL="342900" indent="-342900">
              <a:buFont typeface="Arial" panose="020B0604020202020204" pitchFamily="34" charset="0"/>
              <a:buChar char="•"/>
            </a:pPr>
            <a:r>
              <a:rPr lang="en-US" sz="2400" dirty="0"/>
              <a:t>F</a:t>
            </a:r>
            <a:r>
              <a:rPr lang="en-US" sz="2400" dirty="0" smtClean="0"/>
              <a:t>eed </a:t>
            </a:r>
            <a:r>
              <a:rPr lang="en-US" sz="2400" dirty="0"/>
              <a:t>underground on the roots of the plants  due to which the plant withers and dies. </a:t>
            </a:r>
          </a:p>
          <a:p>
            <a:r>
              <a:rPr lang="en-US" sz="2400" dirty="0" smtClean="0">
                <a:solidFill>
                  <a:srgbClr val="FF0000"/>
                </a:solidFill>
              </a:rPr>
              <a:t>Control</a:t>
            </a:r>
          </a:p>
          <a:p>
            <a:pPr marL="342900" indent="-342900">
              <a:buFont typeface="Arial" panose="020B0604020202020204" pitchFamily="34" charset="0"/>
              <a:buChar char="•"/>
            </a:pPr>
            <a:r>
              <a:rPr lang="en-US" sz="2400" dirty="0" smtClean="0"/>
              <a:t> </a:t>
            </a:r>
            <a:r>
              <a:rPr lang="en-US" sz="2400" dirty="0" err="1"/>
              <a:t>Quinalfos</a:t>
            </a:r>
            <a:r>
              <a:rPr lang="en-US" sz="2400" dirty="0"/>
              <a:t> 1.5%  dust@25kg/hectare or </a:t>
            </a:r>
            <a:r>
              <a:rPr lang="en-US" sz="2400" dirty="0" err="1"/>
              <a:t>carbofuran</a:t>
            </a:r>
            <a:r>
              <a:rPr lang="en-US" sz="2400" dirty="0"/>
              <a:t> 3% dust or 4 L </a:t>
            </a:r>
            <a:endParaRPr lang="en-US" sz="2400" dirty="0" smtClean="0"/>
          </a:p>
          <a:p>
            <a:pPr marL="342900" indent="-342900">
              <a:buFont typeface="Arial" panose="020B0604020202020204" pitchFamily="34" charset="0"/>
              <a:buChar char="•"/>
            </a:pPr>
            <a:r>
              <a:rPr lang="en-US" sz="2400" dirty="0" smtClean="0"/>
              <a:t>4 L </a:t>
            </a:r>
            <a:r>
              <a:rPr lang="en-US" sz="2400" dirty="0" err="1" smtClean="0"/>
              <a:t>Chlorpyrifos</a:t>
            </a:r>
            <a:r>
              <a:rPr lang="en-US" sz="2400" dirty="0" smtClean="0"/>
              <a:t> </a:t>
            </a:r>
            <a:r>
              <a:rPr lang="en-US" sz="2800" dirty="0"/>
              <a:t>20</a:t>
            </a:r>
            <a:r>
              <a:rPr lang="en-US" sz="2400" dirty="0"/>
              <a:t> EC per hectare </a:t>
            </a:r>
          </a:p>
        </p:txBody>
      </p:sp>
      <p:sp>
        <p:nvSpPr>
          <p:cNvPr id="6" name="Date Placeholder 5"/>
          <p:cNvSpPr>
            <a:spLocks noGrp="1"/>
          </p:cNvSpPr>
          <p:nvPr>
            <p:ph type="dt" sz="half" idx="10"/>
          </p:nvPr>
        </p:nvSpPr>
        <p:spPr/>
        <p:txBody>
          <a:bodyPr/>
          <a:lstStyle/>
          <a:p>
            <a:pPr>
              <a:defRPr/>
            </a:pPr>
            <a:fld id="{83489247-A862-4827-8B66-EF999CBCA840}" type="datetime1">
              <a:rPr lang="en-US" smtClean="0"/>
              <a:pPr>
                <a:defRPr/>
              </a:pPr>
              <a:t>28-Jul-18</a:t>
            </a:fld>
            <a:endParaRPr lang="en-US"/>
          </a:p>
        </p:txBody>
      </p:sp>
      <p:sp>
        <p:nvSpPr>
          <p:cNvPr id="7" name="Slide Number Placeholder 6"/>
          <p:cNvSpPr>
            <a:spLocks noGrp="1"/>
          </p:cNvSpPr>
          <p:nvPr>
            <p:ph type="sldNum" sz="quarter" idx="12"/>
          </p:nvPr>
        </p:nvSpPr>
        <p:spPr/>
        <p:txBody>
          <a:bodyPr/>
          <a:lstStyle/>
          <a:p>
            <a:pPr>
              <a:defRPr/>
            </a:pPr>
            <a:fld id="{8B1A0574-D024-469E-B561-A72671E9B781}" type="slidenum">
              <a:rPr lang="en-US" smtClean="0"/>
              <a:pPr>
                <a:defRPr/>
              </a:pPr>
              <a:t>8</a:t>
            </a:fld>
            <a:endParaRPr lang="en-US"/>
          </a:p>
        </p:txBody>
      </p:sp>
      <p:sp>
        <p:nvSpPr>
          <p:cNvPr id="8" name="Footer Placeholder 7"/>
          <p:cNvSpPr>
            <a:spLocks noGrp="1"/>
          </p:cNvSpPr>
          <p:nvPr>
            <p:ph type="ftr" sz="quarter" idx="11"/>
          </p:nvPr>
        </p:nvSpPr>
        <p:spPr/>
        <p:txBody>
          <a:bodyPr/>
          <a:lstStyle/>
          <a:p>
            <a:pPr>
              <a:defRPr/>
            </a:pPr>
            <a:r>
              <a:rPr lang="en-IN" dirty="0" smtClean="0"/>
              <a:t>IPM IN LEGUME CROPS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00" y="3284984"/>
            <a:ext cx="2592288" cy="1828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00" y="1628800"/>
            <a:ext cx="2600325" cy="1752600"/>
          </a:xfrm>
          <a:prstGeom prst="rect">
            <a:avLst/>
          </a:prstGeom>
        </p:spPr>
      </p:pic>
    </p:spTree>
    <p:extLst>
      <p:ext uri="{BB962C8B-B14F-4D97-AF65-F5344CB8AC3E}">
        <p14:creationId xmlns:p14="http://schemas.microsoft.com/office/powerpoint/2010/main" val="7427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Cutworms </a:t>
            </a:r>
            <a:r>
              <a:rPr lang="en-US" dirty="0" smtClean="0"/>
              <a:t>    </a:t>
            </a:r>
            <a:r>
              <a:rPr lang="en-US" dirty="0" err="1" smtClean="0"/>
              <a:t>Agrotis</a:t>
            </a:r>
            <a:r>
              <a:rPr lang="en-US" dirty="0" smtClean="0"/>
              <a:t> </a:t>
            </a:r>
            <a:r>
              <a:rPr lang="en-US" dirty="0" err="1"/>
              <a:t>ipsilan</a:t>
            </a:r>
            <a:r>
              <a:rPr lang="en-US" dirty="0"/>
              <a:t> </a:t>
            </a:r>
            <a:r>
              <a:rPr lang="en-US" dirty="0" smtClean="0"/>
              <a:t>  (</a:t>
            </a:r>
            <a:r>
              <a:rPr lang="en-US" dirty="0" err="1"/>
              <a:t>Noctuidae</a:t>
            </a:r>
            <a:r>
              <a:rPr lang="en-US" dirty="0"/>
              <a:t>: Lepidoptera) </a:t>
            </a:r>
          </a:p>
        </p:txBody>
      </p:sp>
      <p:sp>
        <p:nvSpPr>
          <p:cNvPr id="3" name="Content Placeholder 2"/>
          <p:cNvSpPr>
            <a:spLocks noGrp="1"/>
          </p:cNvSpPr>
          <p:nvPr>
            <p:ph idx="1"/>
          </p:nvPr>
        </p:nvSpPr>
        <p:spPr>
          <a:xfrm>
            <a:off x="477788" y="1734518"/>
            <a:ext cx="10188625" cy="4615408"/>
          </a:xfrm>
        </p:spPr>
        <p:txBody>
          <a:bodyPr>
            <a:noAutofit/>
          </a:bodyPr>
          <a:lstStyle/>
          <a:p>
            <a:r>
              <a:rPr lang="en-US" dirty="0" smtClean="0"/>
              <a:t>adult </a:t>
            </a:r>
            <a:r>
              <a:rPr lang="en-US" dirty="0"/>
              <a:t>is brownish-gray in color; the wingspan is about 35-50 mm (1.36-1.97 inch), with typical dagger-like marks on the wings</a:t>
            </a:r>
            <a:r>
              <a:rPr lang="en-US" dirty="0" smtClean="0"/>
              <a:t>.</a:t>
            </a:r>
          </a:p>
          <a:p>
            <a:r>
              <a:rPr lang="en-US" dirty="0" smtClean="0"/>
              <a:t> </a:t>
            </a:r>
            <a:r>
              <a:rPr lang="en-US" dirty="0"/>
              <a:t>Eggs are preferentially deposited on low plants or dead plant material in damp areas of untilled fields. </a:t>
            </a:r>
          </a:p>
          <a:p>
            <a:r>
              <a:rPr lang="en-US" dirty="0"/>
              <a:t>After 3-6 days, the larvae hatch. During the first two instars, they feed on leaves; older larvae hide in cracks or under lumps of soil, where they construct small tunnels or burrows down to depths of 3-10 cm only coming out for feeding after dark. </a:t>
            </a:r>
          </a:p>
          <a:p>
            <a:r>
              <a:rPr lang="en-US" dirty="0" smtClean="0"/>
              <a:t>They </a:t>
            </a:r>
            <a:r>
              <a:rPr lang="en-US" dirty="0"/>
              <a:t>come out during the night and cut plant shoots at the base. In some cases entire rows of the plants are cut, making replanting necessary. </a:t>
            </a:r>
          </a:p>
        </p:txBody>
      </p:sp>
      <p:sp>
        <p:nvSpPr>
          <p:cNvPr id="4" name="Footer Placeholder 3"/>
          <p:cNvSpPr>
            <a:spLocks noGrp="1"/>
          </p:cNvSpPr>
          <p:nvPr>
            <p:ph type="ftr" sz="quarter" idx="11"/>
          </p:nvPr>
        </p:nvSpPr>
        <p:spPr>
          <a:xfrm>
            <a:off x="4726260" y="6093296"/>
            <a:ext cx="7010399" cy="236030"/>
          </a:xfrm>
        </p:spPr>
        <p:txBody>
          <a:bodyPr/>
          <a:lstStyle/>
          <a:p>
            <a:r>
              <a:rPr lang="en-IN" dirty="0" smtClean="0"/>
              <a:t>IPM IN LEGUME CROPS</a:t>
            </a:r>
            <a:endParaRPr lang="en-US" dirty="0"/>
          </a:p>
        </p:txBody>
      </p:sp>
      <p:sp>
        <p:nvSpPr>
          <p:cNvPr id="5" name="Date Placeholder 4"/>
          <p:cNvSpPr>
            <a:spLocks noGrp="1"/>
          </p:cNvSpPr>
          <p:nvPr>
            <p:ph type="dt" sz="half" idx="10"/>
          </p:nvPr>
        </p:nvSpPr>
        <p:spPr/>
        <p:txBody>
          <a:bodyPr/>
          <a:lstStyle/>
          <a:p>
            <a:fld id="{BBE56746-D53E-4B09-B2E7-77DFFD3987CB}" type="datetime1">
              <a:rPr lang="en-US" smtClean="0"/>
              <a:pPr/>
              <a:t>28-Jul-18</a:t>
            </a:fld>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pPr/>
              <a:t>9</a:t>
            </a:fld>
            <a:endParaRPr lang="en-US"/>
          </a:p>
        </p:txBody>
      </p:sp>
      <p:pic>
        <p:nvPicPr>
          <p:cNvPr id="8" name="Picture 7"/>
          <p:cNvPicPr>
            <a:picLocks noChangeAspect="1"/>
          </p:cNvPicPr>
          <p:nvPr/>
        </p:nvPicPr>
        <p:blipFill>
          <a:blip r:embed="rId3"/>
          <a:stretch>
            <a:fillRect/>
          </a:stretch>
        </p:blipFill>
        <p:spPr>
          <a:xfrm>
            <a:off x="9609993" y="-19396"/>
            <a:ext cx="2578832" cy="1774090"/>
          </a:xfrm>
          <a:prstGeom prst="rect">
            <a:avLst/>
          </a:prstGeom>
        </p:spPr>
      </p:pic>
    </p:spTree>
    <p:extLst>
      <p:ext uri="{BB962C8B-B14F-4D97-AF65-F5344CB8AC3E}">
        <p14:creationId xmlns:p14="http://schemas.microsoft.com/office/powerpoint/2010/main" val="422589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f02801065">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tf02801065</Template>
  <TotalTime>989</TotalTime>
  <Words>2671</Words>
  <Application>Microsoft Office PowerPoint</Application>
  <PresentationFormat>Custom</PresentationFormat>
  <Paragraphs>339</Paragraphs>
  <Slides>37</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8" baseType="lpstr">
      <vt:lpstr>SimSun</vt:lpstr>
      <vt:lpstr>Albertus</vt:lpstr>
      <vt:lpstr>Arial</vt:lpstr>
      <vt:lpstr>Corbel</vt:lpstr>
      <vt:lpstr>Georgia</vt:lpstr>
      <vt:lpstr>Harrington</vt:lpstr>
      <vt:lpstr>Times New Roman</vt:lpstr>
      <vt:lpstr>Verdana</vt:lpstr>
      <vt:lpstr>Wingdings</vt:lpstr>
      <vt:lpstr>tf02801065</vt:lpstr>
      <vt:lpstr>Microsoft Word Picture</vt:lpstr>
      <vt:lpstr> Insect Pest Management in Legume crops</vt:lpstr>
      <vt:lpstr>Insects :  some quotes </vt:lpstr>
      <vt:lpstr>Insects : some interesting facts </vt:lpstr>
      <vt:lpstr>Integrated pest management</vt:lpstr>
      <vt:lpstr>MAJOR PESTS OF LEGUME CROPS</vt:lpstr>
      <vt:lpstr>TERMITES </vt:lpstr>
      <vt:lpstr>TERMITES </vt:lpstr>
      <vt:lpstr>WHITEGRUBS </vt:lpstr>
      <vt:lpstr>Cutworms     Agrotis ipsilan   (Noctuidae: Lepidoptera) </vt:lpstr>
      <vt:lpstr>CUTWORM</vt:lpstr>
      <vt:lpstr>DEFOLIATORS</vt:lpstr>
      <vt:lpstr>Grey weevil </vt:lpstr>
      <vt:lpstr>Heliothis armigera </vt:lpstr>
      <vt:lpstr>Heliothis armigera </vt:lpstr>
      <vt:lpstr>Management </vt:lpstr>
      <vt:lpstr>GRASSHOPPERS </vt:lpstr>
      <vt:lpstr>Grasshoppers </vt:lpstr>
      <vt:lpstr>Sucking Pests</vt:lpstr>
      <vt:lpstr>JASSIDS </vt:lpstr>
      <vt:lpstr>JASSIDS   CONTROL</vt:lpstr>
      <vt:lpstr>Aphids: Aphis craccivora     </vt:lpstr>
      <vt:lpstr>Sucking pests whiteflies</vt:lpstr>
      <vt:lpstr>WHITEFLIES </vt:lpstr>
      <vt:lpstr>Nezara viridula  </vt:lpstr>
      <vt:lpstr>Pests as Pod feeders </vt:lpstr>
      <vt:lpstr>Etiella zinknella</vt:lpstr>
      <vt:lpstr>Ladybird beetles </vt:lpstr>
      <vt:lpstr>Predators  lady bird beetles </vt:lpstr>
      <vt:lpstr>Green Lacewings</vt:lpstr>
      <vt:lpstr>Predators HOVER FLY/SYRPHID FLY </vt:lpstr>
      <vt:lpstr>Parasitic wasps </vt:lpstr>
      <vt:lpstr>Braconid wasps  </vt:lpstr>
      <vt:lpstr>Enhancing biodiversity </vt:lpstr>
      <vt:lpstr>Plants that attract beneficial insects</vt:lpstr>
      <vt:lpstr>Shrubs /trees </vt:lpstr>
      <vt:lpstr>Soil management  and plant health</vt:lpstr>
      <vt:lpstr>When we kill off the natural enemies of a pest we inherit their work”                                                                Carl Huffaker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hi</dc:creator>
  <cp:lastModifiedBy>zpd1</cp:lastModifiedBy>
  <cp:revision>83</cp:revision>
  <dcterms:created xsi:type="dcterms:W3CDTF">2017-11-10T06:07:59Z</dcterms:created>
  <dcterms:modified xsi:type="dcterms:W3CDTF">2018-07-28T10:34:25Z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